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1226" r:id="rId2"/>
    <p:sldId id="1186" r:id="rId3"/>
    <p:sldId id="1191" r:id="rId4"/>
    <p:sldId id="1192" r:id="rId5"/>
    <p:sldId id="1187" r:id="rId6"/>
    <p:sldId id="1212" r:id="rId7"/>
    <p:sldId id="1188" r:id="rId8"/>
    <p:sldId id="1213" r:id="rId9"/>
    <p:sldId id="1189" r:id="rId10"/>
    <p:sldId id="1214" r:id="rId11"/>
    <p:sldId id="1215" r:id="rId12"/>
    <p:sldId id="1216" r:id="rId13"/>
    <p:sldId id="1217" r:id="rId14"/>
    <p:sldId id="1235" r:id="rId15"/>
    <p:sldId id="1233" r:id="rId16"/>
    <p:sldId id="1190" r:id="rId17"/>
    <p:sldId id="1234"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5A1560B-59EF-5E0E-D20C-8E8D41853809}" name="rose.barrowcliffe@mq.edu.au" initials="ro" userId="S::urn:spo:guest#rose.barrowcliffe@mq.edu.au::" providerId="AD"/>
  <p188:author id="{10F43869-B4F0-4441-DC27-5868BA87C335}" name="Robert McLellan" initials="" userId="S::uqrmcle8@uq.edu.au::aeab9f33-b4cd-485d-ac89-7d9440663a1d" providerId="AD"/>
  <p188:author id="{3B83B2F7-308B-7D97-3346-C01753D9B141}" name="Moises Sacal Bonequi" initials="MB" userId="S::uqmboneq@uq.edu.au::d4df03c7-fe1c-4244-b98b-6a7bd7af7f17"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DE6D0"/>
    <a:srgbClr val="F6861E"/>
    <a:srgbClr val="DBD4C1"/>
    <a:srgbClr val="F7F2E4"/>
    <a:srgbClr val="DBDBDB"/>
    <a:srgbClr val="78A38C"/>
    <a:srgbClr val="383838"/>
    <a:srgbClr val="FFFF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87"/>
    <p:restoredTop sz="77279"/>
  </p:normalViewPr>
  <p:slideViewPr>
    <p:cSldViewPr snapToGrid="0">
      <p:cViewPr varScale="1">
        <p:scale>
          <a:sx n="130" d="100"/>
          <a:sy n="130" d="100"/>
        </p:scale>
        <p:origin x="13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D0EA53-97E2-488F-B9B4-DDF46301A57B}" type="datetimeFigureOut">
              <a:t>11/24/25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88539A-17F4-494E-8896-670EE55871FB}" type="slidenum">
              <a:t>‹#›</a:t>
            </a:fld>
            <a:endParaRPr lang="en-GB"/>
          </a:p>
        </p:txBody>
      </p:sp>
    </p:spTree>
    <p:extLst>
      <p:ext uri="{BB962C8B-B14F-4D97-AF65-F5344CB8AC3E}">
        <p14:creationId xmlns:p14="http://schemas.microsoft.com/office/powerpoint/2010/main" val="1495847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cdu.edu.au/study"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7B58B-6F0B-9944-84F3-1C04174611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B77045-4F0B-F037-0020-3751566C9B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D0BAD8-F589-2DE1-8295-120861A74A53}"/>
              </a:ext>
            </a:extLst>
          </p:cNvPr>
          <p:cNvSpPr>
            <a:spLocks noGrp="1"/>
          </p:cNvSpPr>
          <p:nvPr>
            <p:ph type="body" idx="1"/>
          </p:nvPr>
        </p:nvSpPr>
        <p:spPr/>
        <p:txBody>
          <a:bodyPr/>
          <a:lstStyle/>
          <a:p>
            <a:r>
              <a:rPr lang="en-US" i="1" dirty="0"/>
              <a:t>An adaptation of a presentation delivered at the 2025 Annual Symposium of the HASS and Indigenous Research Data Commons.</a:t>
            </a:r>
            <a:endParaRPr lang="en-US" dirty="0"/>
          </a:p>
          <a:p>
            <a:br>
              <a:rPr lang="en-US" dirty="0"/>
            </a:br>
            <a:endParaRPr lang="en-US" dirty="0"/>
          </a:p>
          <a:p>
            <a:r>
              <a:rPr lang="en-US" dirty="0"/>
              <a:t>Preserving digital language and cultural-heritage materials isn’t just a technical exercise—it’s about safeguarding knowledge, identity, and history for future generations. As collections grow and as data becomes increasingly fragmented across institutions, the challenge is no longer simply storing information. It’s ensuring that community-owned knowledge remains </a:t>
            </a:r>
            <a:r>
              <a:rPr lang="en-US" b="1" dirty="0"/>
              <a:t>accessible</a:t>
            </a:r>
            <a:r>
              <a:rPr lang="en-US" dirty="0"/>
              <a:t>, </a:t>
            </a:r>
            <a:r>
              <a:rPr lang="en-US" b="1" dirty="0"/>
              <a:t>usable</a:t>
            </a:r>
            <a:r>
              <a:rPr lang="en-US" dirty="0"/>
              <a:t>, and </a:t>
            </a:r>
            <a:r>
              <a:rPr lang="en-US" b="1" dirty="0"/>
              <a:t>sustainably managed</a:t>
            </a:r>
            <a:r>
              <a:rPr lang="en-US" dirty="0"/>
              <a:t> over time.</a:t>
            </a:r>
          </a:p>
          <a:p>
            <a:br>
              <a:rPr lang="en-US" dirty="0"/>
            </a:br>
            <a:endParaRPr lang="en-US" dirty="0"/>
          </a:p>
          <a:p>
            <a:r>
              <a:rPr lang="en-US" dirty="0"/>
              <a:t>At the Language Data Commons of Australia (</a:t>
            </a:r>
            <a:r>
              <a:rPr lang="en-US" dirty="0" err="1"/>
              <a:t>LDaCA</a:t>
            </a:r>
            <a:r>
              <a:rPr lang="en-US" dirty="0"/>
              <a:t>), we’ve been working toward this goal by adopting open standards, building clear governance mechanisms, and designing infrastructure that communities can trust and control. The result of this work is &lt;strong&gt;</a:t>
            </a:r>
            <a:r>
              <a:rPr lang="en-US" b="1" dirty="0"/>
              <a:t>PILARS</a:t>
            </a:r>
            <a:r>
              <a:rPr lang="en-US" dirty="0"/>
              <a:t>&lt;/strong&gt;: the </a:t>
            </a:r>
            <a:r>
              <a:rPr lang="en-US" i="1" dirty="0"/>
              <a:t>Protocols for Implementing Long-Term Archival Repository Services</a:t>
            </a:r>
            <a:r>
              <a:rPr lang="en-US" dirty="0"/>
              <a:t>.</a:t>
            </a:r>
          </a:p>
        </p:txBody>
      </p:sp>
      <p:sp>
        <p:nvSpPr>
          <p:cNvPr id="4" name="Slide Number Placeholder 3">
            <a:extLst>
              <a:ext uri="{FF2B5EF4-FFF2-40B4-BE49-F238E27FC236}">
                <a16:creationId xmlns:a16="http://schemas.microsoft.com/office/drawing/2014/main" id="{B5AD03B8-B05E-A9BB-7073-24949D8FD9E0}"/>
              </a:ext>
            </a:extLst>
          </p:cNvPr>
          <p:cNvSpPr>
            <a:spLocks noGrp="1"/>
          </p:cNvSpPr>
          <p:nvPr>
            <p:ph type="sldNum" sz="quarter" idx="5"/>
          </p:nvPr>
        </p:nvSpPr>
        <p:spPr/>
        <p:txBody>
          <a:bodyPr/>
          <a:lstStyle/>
          <a:p>
            <a:fld id="{5A88539A-17F4-494E-8896-670EE55871FB}" type="slidenum">
              <a:rPr lang="en-AU" smtClean="0"/>
              <a:t>1</a:t>
            </a:fld>
            <a:endParaRPr lang="en-AU"/>
          </a:p>
        </p:txBody>
      </p:sp>
    </p:spTree>
    <p:extLst>
      <p:ext uri="{BB962C8B-B14F-4D97-AF65-F5344CB8AC3E}">
        <p14:creationId xmlns:p14="http://schemas.microsoft.com/office/powerpoint/2010/main" val="3962285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84100-BAE8-E33E-12CC-17388E0F6E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936C36-44C2-3780-7A2D-15A79DE604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8B8BF8-3939-7F98-A82D-9A9D3F228331}"/>
              </a:ext>
            </a:extLst>
          </p:cNvPr>
          <p:cNvSpPr>
            <a:spLocks noGrp="1"/>
          </p:cNvSpPr>
          <p:nvPr>
            <p:ph type="body" idx="1"/>
          </p:nvPr>
        </p:nvSpPr>
        <p:spPr/>
        <p:txBody>
          <a:bodyPr/>
          <a:lstStyle/>
          <a:p>
            <a:r>
              <a:rPr lang="en-US" b="1" dirty="0"/>
              <a:t>## Findability: From Storage to Search</a:t>
            </a:r>
          </a:p>
          <a:p>
            <a:endParaRPr lang="en-US" dirty="0"/>
          </a:p>
          <a:p>
            <a:r>
              <a:rPr lang="en-US" dirty="0"/>
              <a:t>Once data is stored and described, it must be discoverable.</a:t>
            </a:r>
            <a:br>
              <a:rPr lang="en-US" dirty="0"/>
            </a:br>
            <a:endParaRPr lang="en-US" dirty="0"/>
          </a:p>
          <a:p>
            <a:r>
              <a:rPr lang="en-US" dirty="0" err="1"/>
              <a:t>LDaCA</a:t>
            </a:r>
            <a:r>
              <a:rPr lang="en-US" dirty="0"/>
              <a:t> uses:</a:t>
            </a:r>
          </a:p>
          <a:p>
            <a:endParaRPr lang="en-US" dirty="0"/>
          </a:p>
          <a:p>
            <a:r>
              <a:rPr lang="en-US" b="1" dirty="0"/>
              <a:t>PILARS-compliant storage</a:t>
            </a:r>
          </a:p>
          <a:p>
            <a:endParaRPr lang="en-US" dirty="0"/>
          </a:p>
          <a:p>
            <a:r>
              <a:rPr lang="en-US" dirty="0"/>
              <a:t>An </a:t>
            </a:r>
            <a:r>
              <a:rPr lang="en-US" b="1" dirty="0"/>
              <a:t>API layer</a:t>
            </a:r>
            <a:r>
              <a:rPr lang="en-US" dirty="0"/>
              <a:t> that exposes data consistently</a:t>
            </a:r>
          </a:p>
          <a:p>
            <a:endParaRPr lang="en-US" dirty="0"/>
          </a:p>
          <a:p>
            <a:r>
              <a:rPr lang="en-US" b="1" dirty="0"/>
              <a:t>Indexing pipelines</a:t>
            </a:r>
            <a:r>
              <a:rPr lang="en-US" dirty="0"/>
              <a:t> to make data searchable across distributed services</a:t>
            </a:r>
          </a:p>
          <a:p>
            <a:endParaRPr lang="en-US" dirty="0"/>
          </a:p>
          <a:p>
            <a:r>
              <a:rPr lang="en-US" dirty="0"/>
              <a:t>Tools for building </a:t>
            </a:r>
            <a:r>
              <a:rPr lang="en-US" b="1" dirty="0"/>
              <a:t>portals on demand</a:t>
            </a:r>
            <a:r>
              <a:rPr lang="en-US" dirty="0"/>
              <a:t>—automated via Terraform—that communities can manage themselves</a:t>
            </a:r>
          </a:p>
          <a:p>
            <a:br>
              <a:rPr lang="en-US" dirty="0"/>
            </a:br>
            <a:endParaRPr lang="en-US" dirty="0"/>
          </a:p>
        </p:txBody>
      </p:sp>
      <p:sp>
        <p:nvSpPr>
          <p:cNvPr id="4" name="Slide Number Placeholder 3">
            <a:extLst>
              <a:ext uri="{FF2B5EF4-FFF2-40B4-BE49-F238E27FC236}">
                <a16:creationId xmlns:a16="http://schemas.microsoft.com/office/drawing/2014/main" id="{0EC2A46F-DBD3-EDB2-1E3A-88479C718A93}"/>
              </a:ext>
            </a:extLst>
          </p:cNvPr>
          <p:cNvSpPr>
            <a:spLocks noGrp="1"/>
          </p:cNvSpPr>
          <p:nvPr>
            <p:ph type="sldNum" sz="quarter" idx="5"/>
          </p:nvPr>
        </p:nvSpPr>
        <p:spPr/>
        <p:txBody>
          <a:bodyPr/>
          <a:lstStyle/>
          <a:p>
            <a:fld id="{5A88539A-17F4-494E-8896-670EE55871FB}" type="slidenum">
              <a:rPr lang="en-AU" smtClean="0"/>
              <a:t>10</a:t>
            </a:fld>
            <a:endParaRPr lang="en-AU"/>
          </a:p>
        </p:txBody>
      </p:sp>
    </p:spTree>
    <p:extLst>
      <p:ext uri="{BB962C8B-B14F-4D97-AF65-F5344CB8AC3E}">
        <p14:creationId xmlns:p14="http://schemas.microsoft.com/office/powerpoint/2010/main" val="1765745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BFC4C-46A0-FBBC-79E9-315BD441CF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3FAC37-95B2-9546-29AE-1F4132DF91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B3F985-8B80-D033-BD82-6E40232291F9}"/>
              </a:ext>
            </a:extLst>
          </p:cNvPr>
          <p:cNvSpPr>
            <a:spLocks noGrp="1"/>
          </p:cNvSpPr>
          <p:nvPr>
            <p:ph type="body" idx="1"/>
          </p:nvPr>
        </p:nvSpPr>
        <p:spPr/>
        <p:txBody>
          <a:bodyPr/>
          <a:lstStyle/>
          <a:p>
            <a:r>
              <a:rPr lang="en-US" dirty="0"/>
              <a:t>Our main portal aggregates language datasets curated by </a:t>
            </a:r>
            <a:r>
              <a:rPr lang="en-US" dirty="0" err="1"/>
              <a:t>LDaCA</a:t>
            </a:r>
            <a:r>
              <a:rPr lang="en-US" dirty="0"/>
              <a:t>, while community instances provide tailored environments for managing and exploring their own collections.</a:t>
            </a:r>
          </a:p>
        </p:txBody>
      </p:sp>
      <p:sp>
        <p:nvSpPr>
          <p:cNvPr id="4" name="Slide Number Placeholder 3">
            <a:extLst>
              <a:ext uri="{FF2B5EF4-FFF2-40B4-BE49-F238E27FC236}">
                <a16:creationId xmlns:a16="http://schemas.microsoft.com/office/drawing/2014/main" id="{954BB78F-1233-BDCF-408F-F0430FD8F953}"/>
              </a:ext>
            </a:extLst>
          </p:cNvPr>
          <p:cNvSpPr>
            <a:spLocks noGrp="1"/>
          </p:cNvSpPr>
          <p:nvPr>
            <p:ph type="sldNum" sz="quarter" idx="5"/>
          </p:nvPr>
        </p:nvSpPr>
        <p:spPr/>
        <p:txBody>
          <a:bodyPr/>
          <a:lstStyle/>
          <a:p>
            <a:fld id="{5A88539A-17F4-494E-8896-670EE55871FB}" type="slidenum">
              <a:rPr lang="en-AU" smtClean="0"/>
              <a:t>11</a:t>
            </a:fld>
            <a:endParaRPr lang="en-AU"/>
          </a:p>
        </p:txBody>
      </p:sp>
    </p:spTree>
    <p:extLst>
      <p:ext uri="{BB962C8B-B14F-4D97-AF65-F5344CB8AC3E}">
        <p14:creationId xmlns:p14="http://schemas.microsoft.com/office/powerpoint/2010/main" val="3843535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28328-D57D-718C-C15F-F2023B6B18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93D20C-196B-75CD-9671-314B054981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39B205-6BDA-27FA-E68F-5F88BFA3F687}"/>
              </a:ext>
            </a:extLst>
          </p:cNvPr>
          <p:cNvSpPr>
            <a:spLocks noGrp="1"/>
          </p:cNvSpPr>
          <p:nvPr>
            <p:ph type="body" idx="1"/>
          </p:nvPr>
        </p:nvSpPr>
        <p:spPr/>
        <p:txBody>
          <a:bodyPr/>
          <a:lstStyle/>
          <a:p>
            <a:r>
              <a:rPr lang="en-US" b="1" dirty="0"/>
              <a:t>## Access Control: Distributed, License-Based, and Interoperable</a:t>
            </a:r>
          </a:p>
          <a:p>
            <a:br>
              <a:rPr lang="en-US" dirty="0"/>
            </a:br>
            <a:endParaRPr lang="en-US" dirty="0"/>
          </a:p>
          <a:p>
            <a:r>
              <a:rPr lang="en-US" dirty="0" err="1"/>
              <a:t>LDaCA</a:t>
            </a:r>
            <a:r>
              <a:rPr lang="en-US" dirty="0"/>
              <a:t> has implemented a distributed access-control system that separates:</a:t>
            </a:r>
          </a:p>
          <a:p>
            <a:r>
              <a:rPr lang="en-US" b="1" dirty="0"/>
              <a:t>Authentication</a:t>
            </a:r>
            <a:r>
              <a:rPr lang="en-US" dirty="0"/>
              <a:t> (who you are)</a:t>
            </a:r>
          </a:p>
          <a:p>
            <a:r>
              <a:rPr lang="en-US" b="1" dirty="0"/>
              <a:t>Authorization</a:t>
            </a:r>
            <a:r>
              <a:rPr lang="en-US" dirty="0"/>
              <a:t> (what you’re allowed to access)</a:t>
            </a:r>
          </a:p>
          <a:p>
            <a:br>
              <a:rPr lang="en-US" dirty="0"/>
            </a:br>
            <a:endParaRPr lang="en-US" dirty="0"/>
          </a:p>
          <a:p>
            <a:r>
              <a:rPr lang="en-US" dirty="0"/>
              <a:t>We use federated identity systems like </a:t>
            </a:r>
            <a:r>
              <a:rPr lang="en-US" b="1" dirty="0" err="1"/>
              <a:t>CILogon</a:t>
            </a:r>
            <a:r>
              <a:rPr lang="en-US" dirty="0"/>
              <a:t> and </a:t>
            </a:r>
            <a:r>
              <a:rPr lang="en-US" b="1" dirty="0" err="1"/>
              <a:t>eduGAIN</a:t>
            </a:r>
            <a:r>
              <a:rPr lang="en-US" dirty="0"/>
              <a:t>, and partner with platforms like </a:t>
            </a:r>
            <a:r>
              <a:rPr lang="en-US" b="1" dirty="0"/>
              <a:t>CADRE</a:t>
            </a:r>
            <a:r>
              <a:rPr lang="en-US" dirty="0"/>
              <a:t> and </a:t>
            </a:r>
            <a:r>
              <a:rPr lang="en-US" b="1" dirty="0"/>
              <a:t>REMS</a:t>
            </a:r>
            <a:r>
              <a:rPr lang="en-US" dirty="0"/>
              <a:t> to manage entitlement workflows.</a:t>
            </a:r>
          </a:p>
          <a:p>
            <a:br>
              <a:rPr lang="en-US" dirty="0"/>
            </a:br>
            <a:endParaRPr lang="en-US" dirty="0"/>
          </a:p>
          <a:p>
            <a:r>
              <a:rPr lang="en-US" dirty="0"/>
              <a:t>Instead of role-based permissions locked inside a single system, we use </a:t>
            </a:r>
            <a:r>
              <a:rPr lang="en-US" b="1" dirty="0"/>
              <a:t>license-based access control</a:t>
            </a:r>
            <a:r>
              <a:rPr lang="en-US" dirty="0"/>
              <a:t>. Your entitlements—granted through a governance process—travel with you, allowing enforcement points at each data repository to make decisions consistently and automatically.</a:t>
            </a:r>
          </a:p>
          <a:p>
            <a:br>
              <a:rPr lang="en-US" dirty="0"/>
            </a:br>
            <a:endParaRPr lang="en-US" dirty="0"/>
          </a:p>
          <a:p>
            <a:r>
              <a:rPr lang="en-US" dirty="0"/>
              <a:t>This approach:</a:t>
            </a:r>
          </a:p>
          <a:p>
            <a:r>
              <a:rPr lang="en-US" dirty="0"/>
              <a:t>Scales across institutions</a:t>
            </a:r>
          </a:p>
          <a:p>
            <a:r>
              <a:rPr lang="en-US" dirty="0"/>
              <a:t>Supports sensitive or community-restricted data</a:t>
            </a:r>
          </a:p>
          <a:p>
            <a:r>
              <a:rPr lang="en-US" dirty="0"/>
              <a:t>Ensures transparent auditing and revocation</a:t>
            </a:r>
          </a:p>
          <a:p>
            <a:r>
              <a:rPr lang="en-US" dirty="0"/>
              <a:t>Respects the governance requirements of language communities</a:t>
            </a:r>
          </a:p>
          <a:p>
            <a:br>
              <a:rPr lang="en-US" dirty="0"/>
            </a:br>
            <a:endParaRPr lang="en-US" dirty="0"/>
          </a:p>
        </p:txBody>
      </p:sp>
      <p:sp>
        <p:nvSpPr>
          <p:cNvPr id="4" name="Slide Number Placeholder 3">
            <a:extLst>
              <a:ext uri="{FF2B5EF4-FFF2-40B4-BE49-F238E27FC236}">
                <a16:creationId xmlns:a16="http://schemas.microsoft.com/office/drawing/2014/main" id="{A4BDB8F8-7D3A-BCB0-5AA2-7E3361B94182}"/>
              </a:ext>
            </a:extLst>
          </p:cNvPr>
          <p:cNvSpPr>
            <a:spLocks noGrp="1"/>
          </p:cNvSpPr>
          <p:nvPr>
            <p:ph type="sldNum" sz="quarter" idx="5"/>
          </p:nvPr>
        </p:nvSpPr>
        <p:spPr/>
        <p:txBody>
          <a:bodyPr/>
          <a:lstStyle/>
          <a:p>
            <a:fld id="{5A88539A-17F4-494E-8896-670EE55871FB}" type="slidenum">
              <a:rPr lang="en-AU" smtClean="0"/>
              <a:t>12</a:t>
            </a:fld>
            <a:endParaRPr lang="en-AU"/>
          </a:p>
        </p:txBody>
      </p:sp>
    </p:spTree>
    <p:extLst>
      <p:ext uri="{BB962C8B-B14F-4D97-AF65-F5344CB8AC3E}">
        <p14:creationId xmlns:p14="http://schemas.microsoft.com/office/powerpoint/2010/main" val="461661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6E3EB-AAC2-D6BC-3CCA-40AF7766AA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82219D-0506-6DB8-F62A-7A47E0558F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5DD3D3-723F-D562-FFB2-1BB2736655A5}"/>
              </a:ext>
            </a:extLst>
          </p:cNvPr>
          <p:cNvSpPr>
            <a:spLocks noGrp="1"/>
          </p:cNvSpPr>
          <p:nvPr>
            <p:ph type="body" idx="1"/>
          </p:nvPr>
        </p:nvSpPr>
        <p:spPr/>
        <p:txBody>
          <a:bodyPr/>
          <a:lstStyle/>
          <a:p>
            <a:r>
              <a:rPr lang="en-US" dirty="0"/>
              <a:t>The above diagram represents our </a:t>
            </a:r>
            <a:r>
              <a:rPr lang="en-US" dirty="0" err="1"/>
              <a:t>Authorisation</a:t>
            </a:r>
            <a:r>
              <a:rPr lang="en-US" dirty="0"/>
              <a:t> and Authentication Infrastructure.</a:t>
            </a:r>
          </a:p>
          <a:p>
            <a:endParaRPr lang="en-US" dirty="0"/>
          </a:p>
          <a:p>
            <a:r>
              <a:rPr lang="en-US" dirty="0"/>
              <a:t>With &lt;strong&gt;</a:t>
            </a:r>
            <a:r>
              <a:rPr lang="en-US" dirty="0" err="1"/>
              <a:t>CILogon</a:t>
            </a:r>
            <a:r>
              <a:rPr lang="en-US" dirty="0"/>
              <a:t>&lt;/strong&gt; - an Identity and access management platform enables researchers to use their existing credentials</a:t>
            </a:r>
            <a:endParaRPr lang="en-US" dirty="0">
              <a:ea typeface="Calibri"/>
              <a:cs typeface="Calibri"/>
            </a:endParaRP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Supported by AAF we are using &lt;strong&gt;</a:t>
            </a:r>
            <a:r>
              <a:rPr lang="en-US" dirty="0" err="1"/>
              <a:t>EduGAIN</a:t>
            </a:r>
            <a:r>
              <a:rPr lang="en-US" dirty="0"/>
              <a:t>&lt;/strong&gt; - The </a:t>
            </a:r>
            <a:r>
              <a:rPr lang="en-US" dirty="0" err="1"/>
              <a:t>eduGAIN</a:t>
            </a:r>
            <a:r>
              <a:rPr lang="en-US" dirty="0"/>
              <a:t> </a:t>
            </a:r>
            <a:r>
              <a:rPr lang="en-US" dirty="0" err="1"/>
              <a:t>interfederation</a:t>
            </a:r>
            <a:r>
              <a:rPr lang="en-US" dirty="0"/>
              <a:t> service connects identity federations around the world</a:t>
            </a:r>
            <a:endParaRPr lang="en-US" dirty="0">
              <a:ea typeface="Calibri"/>
              <a:cs typeface="Calibri"/>
            </a:endParaRPr>
          </a:p>
          <a:p>
            <a:endParaRPr lang="en-US" dirty="0"/>
          </a:p>
          <a:p>
            <a:pPr>
              <a:defRPr/>
            </a:pPr>
            <a:r>
              <a:rPr lang="en-US" dirty="0"/>
              <a:t>&lt;strong&gt;CADRE&lt;/strong&gt; - for authorization – CADRE </a:t>
            </a:r>
            <a:r>
              <a:rPr lang="en-US" dirty="0">
                <a:solidFill>
                  <a:srgbClr val="8C8C8C"/>
                </a:solidFill>
              </a:rPr>
              <a:t>Coordinated Access for Data, Researchers and Environments</a:t>
            </a:r>
            <a:r>
              <a:rPr lang="en-US" dirty="0"/>
              <a:t> is a shared platform for safely handling requests to access sensitive data, addressing governance, creation, management and sharing of data for research. We have a service agreement with CADRE to provide access controls.</a:t>
            </a:r>
            <a:r>
              <a:rPr lang="en-US" dirty="0">
                <a:cs typeface="Calibri"/>
              </a:rPr>
              <a:t> CADRE uses </a:t>
            </a:r>
            <a:r>
              <a:rPr lang="en-US" dirty="0"/>
              <a:t>REMS at the backend for resource management – </a:t>
            </a:r>
            <a:r>
              <a:rPr lang="en-US" sz="1200" b="0" i="0" u="none" strike="noStrike" kern="1200" dirty="0">
                <a:solidFill>
                  <a:schemeClr val="tx1"/>
                </a:solidFill>
                <a:effectLst/>
                <a:latin typeface="+mn-lt"/>
                <a:ea typeface="+mn-ea"/>
                <a:cs typeface="+mn-cs"/>
              </a:rPr>
              <a:t>Resource Entitlement Management System is a tool for managing access rights to resources, such as research datasets.</a:t>
            </a:r>
            <a:endParaRPr lang="en-US" dirty="0">
              <a:ea typeface="Calibri"/>
              <a:cs typeface="Calibri"/>
            </a:endParaRPr>
          </a:p>
          <a:p>
            <a:endParaRPr lang="en-US" dirty="0"/>
          </a:p>
          <a:p>
            <a:r>
              <a:rPr lang="en-US" dirty="0"/>
              <a:t>These means – with this licensed based authorization mechanisms - You are licensed to access sensitive materials</a:t>
            </a:r>
            <a:endParaRPr lang="en-US" dirty="0">
              <a:ea typeface="Calibri"/>
              <a:cs typeface="Calibri"/>
            </a:endParaRPr>
          </a:p>
        </p:txBody>
      </p:sp>
      <p:sp>
        <p:nvSpPr>
          <p:cNvPr id="4" name="Slide Number Placeholder 3">
            <a:extLst>
              <a:ext uri="{FF2B5EF4-FFF2-40B4-BE49-F238E27FC236}">
                <a16:creationId xmlns:a16="http://schemas.microsoft.com/office/drawing/2014/main" id="{51EFA284-7911-553A-061C-560F665E41A3}"/>
              </a:ext>
            </a:extLst>
          </p:cNvPr>
          <p:cNvSpPr>
            <a:spLocks noGrp="1"/>
          </p:cNvSpPr>
          <p:nvPr>
            <p:ph type="sldNum" sz="quarter" idx="5"/>
          </p:nvPr>
        </p:nvSpPr>
        <p:spPr/>
        <p:txBody>
          <a:bodyPr/>
          <a:lstStyle/>
          <a:p>
            <a:fld id="{5A88539A-17F4-494E-8896-670EE55871FB}" type="slidenum">
              <a:rPr lang="en-AU" smtClean="0"/>
              <a:t>13</a:t>
            </a:fld>
            <a:endParaRPr lang="en-AU"/>
          </a:p>
        </p:txBody>
      </p:sp>
    </p:spTree>
    <p:extLst>
      <p:ext uri="{BB962C8B-B14F-4D97-AF65-F5344CB8AC3E}">
        <p14:creationId xmlns:p14="http://schemas.microsoft.com/office/powerpoint/2010/main" val="1861455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A233A-B18D-A48B-DC85-B05F2B3991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DED250-B71A-A67A-C7E1-EE8A01F0A5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6BF9B6-0715-5C3C-367E-99500524309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&lt;center&gt;</a:t>
            </a:r>
            <a:r>
              <a:rPr lang="en-US" sz="1200" b="0" i="0" u="none" strike="noStrike" kern="1200" dirty="0">
                <a:solidFill>
                  <a:schemeClr val="tx1"/>
                </a:solidFill>
                <a:effectLst/>
                <a:latin typeface="+mn-lt"/>
                <a:ea typeface="+mn-ea"/>
                <a:cs typeface="+mn-cs"/>
              </a:rPr>
              <a:t>Photo of </a:t>
            </a:r>
            <a:r>
              <a:rPr lang="en-US" sz="1200" b="0" i="0" u="none" strike="noStrike" kern="1200" dirty="0" err="1">
                <a:solidFill>
                  <a:schemeClr val="tx1"/>
                </a:solidFill>
                <a:effectLst/>
                <a:latin typeface="+mn-lt"/>
                <a:ea typeface="+mn-ea"/>
                <a:cs typeface="+mn-cs"/>
              </a:rPr>
              <a:t>LDaCA</a:t>
            </a:r>
            <a:r>
              <a:rPr lang="en-US" sz="1200" b="0" i="0" u="none" strike="noStrike" kern="1200" dirty="0">
                <a:solidFill>
                  <a:schemeClr val="tx1"/>
                </a:solidFill>
                <a:effectLst/>
                <a:latin typeface="+mn-lt"/>
                <a:ea typeface="+mn-ea"/>
                <a:cs typeface="+mn-cs"/>
              </a:rPr>
              <a:t> workshop in Darwin at </a:t>
            </a:r>
            <a:r>
              <a:rPr lang="en-US" sz="1200" b="0" i="0" u="none" strike="noStrike" kern="1200" dirty="0">
                <a:solidFill>
                  <a:schemeClr val="tx1"/>
                </a:solidFill>
                <a:effectLst/>
                <a:latin typeface="+mn-lt"/>
                <a:ea typeface="+mn-ea"/>
                <a:cs typeface="+mn-cs"/>
                <a:hlinkClick r:id="rId3"/>
              </a:rPr>
              <a:t>Charles Darwin University</a:t>
            </a:r>
            <a:r>
              <a:rPr lang="en-US" sz="1200" b="0" i="0" u="none" strike="noStrike" kern="1200" dirty="0">
                <a:solidFill>
                  <a:schemeClr val="tx1"/>
                </a:solidFill>
                <a:effectLst/>
                <a:latin typeface="+mn-lt"/>
                <a:ea typeface="+mn-ea"/>
                <a:cs typeface="+mn-cs"/>
              </a:rPr>
              <a:t> campus</a:t>
            </a:r>
            <a:r>
              <a:rPr lang="en-US" sz="1200" b="0" i="0" kern="1200" dirty="0">
                <a:solidFill>
                  <a:schemeClr val="tx1"/>
                </a:solidFill>
                <a:effectLst/>
                <a:latin typeface="+mn-lt"/>
                <a:ea typeface="+mn-ea"/>
                <a:cs typeface="+mn-cs"/>
              </a:rPr>
              <a:t>&lt;/center&gt;</a:t>
            </a:r>
          </a:p>
        </p:txBody>
      </p:sp>
      <p:sp>
        <p:nvSpPr>
          <p:cNvPr id="4" name="Slide Number Placeholder 3">
            <a:extLst>
              <a:ext uri="{FF2B5EF4-FFF2-40B4-BE49-F238E27FC236}">
                <a16:creationId xmlns:a16="http://schemas.microsoft.com/office/drawing/2014/main" id="{A60EA600-09B8-77C5-BDB2-E9F848F737B6}"/>
              </a:ext>
            </a:extLst>
          </p:cNvPr>
          <p:cNvSpPr>
            <a:spLocks noGrp="1"/>
          </p:cNvSpPr>
          <p:nvPr>
            <p:ph type="sldNum" sz="quarter" idx="5"/>
          </p:nvPr>
        </p:nvSpPr>
        <p:spPr/>
        <p:txBody>
          <a:bodyPr/>
          <a:lstStyle/>
          <a:p>
            <a:fld id="{5A88539A-17F4-494E-8896-670EE55871FB}" type="slidenum">
              <a:rPr lang="en-AU" smtClean="0"/>
              <a:t>14</a:t>
            </a:fld>
            <a:endParaRPr lang="en-AU"/>
          </a:p>
        </p:txBody>
      </p:sp>
    </p:spTree>
    <p:extLst>
      <p:ext uri="{BB962C8B-B14F-4D97-AF65-F5344CB8AC3E}">
        <p14:creationId xmlns:p14="http://schemas.microsoft.com/office/powerpoint/2010/main" val="3272621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824873-F5C0-F4AD-4429-CE22961674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CBF3B8-6203-601C-17B9-B9E4AA461C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95FE84-8E12-A6FE-A7C0-61345AF65310}"/>
              </a:ext>
            </a:extLst>
          </p:cNvPr>
          <p:cNvSpPr>
            <a:spLocks noGrp="1"/>
          </p:cNvSpPr>
          <p:nvPr>
            <p:ph type="body" idx="1"/>
          </p:nvPr>
        </p:nvSpPr>
        <p:spPr/>
        <p:txBody>
          <a:bodyPr/>
          <a:lstStyle/>
          <a:p>
            <a:r>
              <a:rPr lang="en-US" b="1" dirty="0"/>
              <a:t>## Building Sustainable Systems, Not Just Dashboards</a:t>
            </a:r>
          </a:p>
          <a:p>
            <a:br>
              <a:rPr lang="en-US" dirty="0"/>
            </a:br>
            <a:endParaRPr lang="en-US" dirty="0"/>
          </a:p>
          <a:p>
            <a:r>
              <a:rPr lang="en-US" dirty="0"/>
              <a:t>One of our biggest learnings is this: &lt;strong&gt;</a:t>
            </a:r>
            <a:r>
              <a:rPr lang="en-US" b="1" dirty="0"/>
              <a:t>Dashboards and portals are easy to build, but hard to maintain.</a:t>
            </a:r>
            <a:r>
              <a:rPr lang="en-US" dirty="0"/>
              <a:t> &lt;/strong&gt;</a:t>
            </a:r>
          </a:p>
          <a:p>
            <a:br>
              <a:rPr lang="en-US" dirty="0"/>
            </a:br>
            <a:endParaRPr lang="en-US" dirty="0"/>
          </a:p>
          <a:p>
            <a:r>
              <a:rPr lang="en-US" dirty="0"/>
              <a:t>Too often:</a:t>
            </a:r>
          </a:p>
          <a:p>
            <a:endParaRPr lang="en-US" dirty="0"/>
          </a:p>
          <a:p>
            <a:r>
              <a:rPr lang="en-US" dirty="0"/>
              <a:t>- Design choices </a:t>
            </a:r>
            <a:r>
              <a:rPr lang="en-US" dirty="0" err="1"/>
              <a:t>prioritise</a:t>
            </a:r>
            <a:r>
              <a:rPr lang="en-US" dirty="0"/>
              <a:t> speed over long-term care</a:t>
            </a:r>
          </a:p>
          <a:p>
            <a:r>
              <a:rPr lang="en-US" dirty="0"/>
              <a:t>- Knowledge is tied to individual developers</a:t>
            </a:r>
          </a:p>
          <a:p>
            <a:r>
              <a:rPr lang="en-US" dirty="0"/>
              <a:t>- Data, code, and dependencies get tightly coupled</a:t>
            </a:r>
          </a:p>
          <a:p>
            <a:r>
              <a:rPr lang="en-US" dirty="0"/>
              <a:t>- Tools become fragile and unmaintained once the project ends</a:t>
            </a:r>
          </a:p>
          <a:p>
            <a:endParaRPr lang="en-US" dirty="0"/>
          </a:p>
          <a:p>
            <a:r>
              <a:rPr lang="en-US" dirty="0"/>
              <a:t>We want to change that pattern.</a:t>
            </a:r>
          </a:p>
          <a:p>
            <a:endParaRPr lang="en-US" dirty="0"/>
          </a:p>
          <a:p>
            <a:r>
              <a:rPr lang="en-US" dirty="0"/>
              <a:t>By building with open standards, separating data from code, and treating maintenance as an expected part of system design, we ensure tools outlive projects—and people.</a:t>
            </a:r>
          </a:p>
        </p:txBody>
      </p:sp>
      <p:sp>
        <p:nvSpPr>
          <p:cNvPr id="4" name="Slide Number Placeholder 3">
            <a:extLst>
              <a:ext uri="{FF2B5EF4-FFF2-40B4-BE49-F238E27FC236}">
                <a16:creationId xmlns:a16="http://schemas.microsoft.com/office/drawing/2014/main" id="{41AFCDDD-11D6-6193-2F3C-B4B3F1F14887}"/>
              </a:ext>
            </a:extLst>
          </p:cNvPr>
          <p:cNvSpPr>
            <a:spLocks noGrp="1"/>
          </p:cNvSpPr>
          <p:nvPr>
            <p:ph type="sldNum" sz="quarter" idx="5"/>
          </p:nvPr>
        </p:nvSpPr>
        <p:spPr/>
        <p:txBody>
          <a:bodyPr/>
          <a:lstStyle/>
          <a:p>
            <a:fld id="{5A88539A-17F4-494E-8896-670EE55871FB}" type="slidenum">
              <a:rPr lang="en-AU" smtClean="0"/>
              <a:t>15</a:t>
            </a:fld>
            <a:endParaRPr lang="en-AU"/>
          </a:p>
        </p:txBody>
      </p:sp>
    </p:spTree>
    <p:extLst>
      <p:ext uri="{BB962C8B-B14F-4D97-AF65-F5344CB8AC3E}">
        <p14:creationId xmlns:p14="http://schemas.microsoft.com/office/powerpoint/2010/main" val="725707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34AB64-6747-4F77-71C5-F035B08249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E21A60-4298-CBDE-81B2-1B1C4D1EB3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323970-EE9D-B7C5-5A6C-17236A6E92B6}"/>
              </a:ext>
            </a:extLst>
          </p:cNvPr>
          <p:cNvSpPr>
            <a:spLocks noGrp="1"/>
          </p:cNvSpPr>
          <p:nvPr>
            <p:ph type="body" idx="1"/>
          </p:nvPr>
        </p:nvSpPr>
        <p:spPr/>
        <p:txBody>
          <a:bodyPr/>
          <a:lstStyle/>
          <a:p>
            <a:r>
              <a:rPr lang="en-US" b="1" dirty="0"/>
              <a:t>What’s Next</a:t>
            </a:r>
          </a:p>
          <a:p>
            <a:br>
              <a:rPr lang="en-US" dirty="0"/>
            </a:br>
            <a:endParaRPr lang="en-US" dirty="0"/>
          </a:p>
          <a:p>
            <a:r>
              <a:rPr lang="en-US" dirty="0"/>
              <a:t>There is still work ahead:</a:t>
            </a:r>
          </a:p>
          <a:p>
            <a:endParaRPr lang="en-US" dirty="0"/>
          </a:p>
          <a:p>
            <a:r>
              <a:rPr lang="en-US" dirty="0"/>
              <a:t>- Fixing bugs and improving the user experience</a:t>
            </a:r>
          </a:p>
          <a:p>
            <a:r>
              <a:rPr lang="en-US" dirty="0"/>
              <a:t>- Completing workflows for interactive deposits</a:t>
            </a:r>
          </a:p>
          <a:p>
            <a:r>
              <a:rPr lang="en-US" dirty="0"/>
              <a:t>- Expanding language data collections</a:t>
            </a:r>
          </a:p>
          <a:p>
            <a:r>
              <a:rPr lang="en-US" dirty="0"/>
              <a:t>- Adding analytical notebooks and tools</a:t>
            </a:r>
          </a:p>
          <a:p>
            <a:r>
              <a:rPr lang="en-US" dirty="0"/>
              <a:t>- Sharing the </a:t>
            </a:r>
            <a:r>
              <a:rPr lang="en-US" dirty="0" err="1"/>
              <a:t>LDaCA</a:t>
            </a:r>
            <a:r>
              <a:rPr lang="en-US" dirty="0"/>
              <a:t> approach across disciplines</a:t>
            </a:r>
          </a:p>
          <a:p>
            <a:r>
              <a:rPr lang="en-US" dirty="0"/>
              <a:t>- Strengthening governance frameworks</a:t>
            </a:r>
          </a:p>
          <a:p>
            <a:br>
              <a:rPr lang="en-US" dirty="0"/>
            </a:br>
            <a:endParaRPr lang="en-US" dirty="0"/>
          </a:p>
          <a:p>
            <a:r>
              <a:rPr lang="en-US" dirty="0"/>
              <a:t>But the foundation—the PILARS protocols—gives us a sustainable, community-centered way forward.</a:t>
            </a:r>
          </a:p>
        </p:txBody>
      </p:sp>
      <p:sp>
        <p:nvSpPr>
          <p:cNvPr id="4" name="Slide Number Placeholder 3">
            <a:extLst>
              <a:ext uri="{FF2B5EF4-FFF2-40B4-BE49-F238E27FC236}">
                <a16:creationId xmlns:a16="http://schemas.microsoft.com/office/drawing/2014/main" id="{1E7C9F1F-5B53-0EE2-5190-C3DCC29D3D8F}"/>
              </a:ext>
            </a:extLst>
          </p:cNvPr>
          <p:cNvSpPr>
            <a:spLocks noGrp="1"/>
          </p:cNvSpPr>
          <p:nvPr>
            <p:ph type="sldNum" sz="quarter" idx="5"/>
          </p:nvPr>
        </p:nvSpPr>
        <p:spPr/>
        <p:txBody>
          <a:bodyPr/>
          <a:lstStyle/>
          <a:p>
            <a:fld id="{5A88539A-17F4-494E-8896-670EE55871FB}" type="slidenum">
              <a:rPr lang="en-AU" smtClean="0"/>
              <a:t>16</a:t>
            </a:fld>
            <a:endParaRPr lang="en-AU"/>
          </a:p>
        </p:txBody>
      </p:sp>
    </p:spTree>
    <p:extLst>
      <p:ext uri="{BB962C8B-B14F-4D97-AF65-F5344CB8AC3E}">
        <p14:creationId xmlns:p14="http://schemas.microsoft.com/office/powerpoint/2010/main" val="552211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Acknowledging the iconography within the </a:t>
            </a:r>
            <a:r>
              <a:rPr lang="en-US" b="1" dirty="0"/>
              <a:t>Language Data Commons of Australia (</a:t>
            </a:r>
            <a:r>
              <a:rPr lang="en-US" b="1" dirty="0" err="1"/>
              <a:t>LDaCA</a:t>
            </a:r>
            <a:r>
              <a:rPr lang="en-US" b="1" dirty="0"/>
              <a:t>)</a:t>
            </a:r>
            <a:r>
              <a:rPr lang="en-US" dirty="0"/>
              <a:t> logo, designed by </a:t>
            </a:r>
            <a:r>
              <a:rPr lang="en-US" b="1" dirty="0"/>
              <a:t>Dylan Sarra</a:t>
            </a:r>
            <a:r>
              <a:rPr lang="en-US" dirty="0"/>
              <a:t>.</a:t>
            </a:r>
          </a:p>
          <a:p>
            <a:br>
              <a:rPr lang="en-US" dirty="0"/>
            </a:br>
            <a:r>
              <a:rPr lang="en-US" dirty="0"/>
              <a:t>The design draws inspiration from </a:t>
            </a:r>
            <a:r>
              <a:rPr lang="en-US" b="0" dirty="0"/>
              <a:t>the Burnett River Petroglyphs, and we </a:t>
            </a:r>
            <a:r>
              <a:rPr lang="en-US" b="0" dirty="0" err="1"/>
              <a:t>recognise</a:t>
            </a:r>
            <a:r>
              <a:rPr lang="en-US" b="0" dirty="0"/>
              <a:t> the </a:t>
            </a:r>
            <a:r>
              <a:rPr lang="en-US" b="0" dirty="0" err="1"/>
              <a:t>Gureng</a:t>
            </a:r>
            <a:r>
              <a:rPr lang="en-US" b="0" dirty="0"/>
              <a:t> </a:t>
            </a:r>
            <a:r>
              <a:rPr lang="en-US" b="0" dirty="0" err="1"/>
              <a:t>Gureng</a:t>
            </a:r>
            <a:r>
              <a:rPr lang="en-US" b="0" dirty="0"/>
              <a:t> communal knowledges that inhere within these symbols.</a:t>
            </a:r>
          </a:p>
          <a:p>
            <a:endParaRPr lang="en-US" b="0" dirty="0"/>
          </a:p>
          <a:p>
            <a:r>
              <a:rPr lang="en-US" b="0" dirty="0"/>
              <a:t>Much like the Indigenous language and cultural data dispersed across many institutions and archives which </a:t>
            </a:r>
            <a:r>
              <a:rPr lang="en-US" b="0" dirty="0" err="1"/>
              <a:t>LDaCA</a:t>
            </a:r>
            <a:r>
              <a:rPr lang="en-US" b="0" dirty="0"/>
              <a:t> engages with regularly, the Burnett River Petroglyphs themselves were jackhammered and scattered across Queensland in 1972 — this story lives on today through people… And it is ‘people’ who are central to the data which </a:t>
            </a:r>
            <a:r>
              <a:rPr lang="en-US" b="0" dirty="0" err="1"/>
              <a:t>LDaCA</a:t>
            </a:r>
            <a:r>
              <a:rPr lang="en-US" b="0" dirty="0"/>
              <a:t> intersects with.</a:t>
            </a:r>
          </a:p>
        </p:txBody>
      </p:sp>
      <p:sp>
        <p:nvSpPr>
          <p:cNvPr id="4" name="Slide Number Placeholder 3"/>
          <p:cNvSpPr>
            <a:spLocks noGrp="1"/>
          </p:cNvSpPr>
          <p:nvPr>
            <p:ph type="sldNum" sz="quarter" idx="5"/>
          </p:nvPr>
        </p:nvSpPr>
        <p:spPr/>
        <p:txBody>
          <a:bodyPr/>
          <a:lstStyle/>
          <a:p>
            <a:fld id="{5A88539A-17F4-494E-8896-670EE55871FB}" type="slidenum">
              <a:rPr lang="en-US" smtClean="0"/>
              <a:t>17</a:t>
            </a:fld>
            <a:endParaRPr lang="en-US"/>
          </a:p>
        </p:txBody>
      </p:sp>
    </p:spTree>
    <p:extLst>
      <p:ext uri="{BB962C8B-B14F-4D97-AF65-F5344CB8AC3E}">
        <p14:creationId xmlns:p14="http://schemas.microsoft.com/office/powerpoint/2010/main" val="3748971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0DFD0-E5A5-3453-C2C3-394FB1AF45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653E15-0032-B838-8544-7571AF839D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DC4D11-A3EE-BBC2-9B2E-5B0C0B120C36}"/>
              </a:ext>
            </a:extLst>
          </p:cNvPr>
          <p:cNvSpPr>
            <a:spLocks noGrp="1"/>
          </p:cNvSpPr>
          <p:nvPr>
            <p:ph type="body" idx="1"/>
          </p:nvPr>
        </p:nvSpPr>
        <p:spPr/>
        <p:txBody>
          <a:bodyPr/>
          <a:lstStyle/>
          <a:p>
            <a:pPr rtl="0"/>
            <a:r>
              <a:rPr lang="en-US" b="1" dirty="0"/>
              <a:t>## </a:t>
            </a:r>
            <a:r>
              <a:rPr lang="en-US" sz="1200" b="0" i="0" u="none" strike="noStrike" kern="1200" dirty="0">
                <a:solidFill>
                  <a:schemeClr val="tx1"/>
                </a:solidFill>
                <a:effectLst/>
                <a:latin typeface="+mn-lt"/>
                <a:ea typeface="+mn-ea"/>
                <a:cs typeface="+mn-cs"/>
              </a:rPr>
              <a:t>How are we implementing our work. </a:t>
            </a:r>
            <a:endParaRPr lang="en-US" sz="1200" b="0" i="0" u="none" strike="noStrike" kern="1200" dirty="0">
              <a:solidFill>
                <a:schemeClr val="tx1"/>
              </a:solidFill>
              <a:effectLst/>
              <a:latin typeface="+mn-lt"/>
              <a:ea typeface="Calibri"/>
              <a:cs typeface="Calibri"/>
            </a:endParaRPr>
          </a:p>
          <a:p>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We designed the Protocols for Implementing Long-Term archival Repository Services</a:t>
            </a:r>
            <a:br>
              <a:rPr lang="en-US" sz="1200" b="0" i="0" u="none" strike="noStrike" kern="1200" dirty="0">
                <a:effectLst/>
                <a:cs typeface="+mn-lt"/>
              </a:rPr>
            </a:br>
            <a:endParaRPr lang="en-US" sz="1200" b="0" i="0" u="none" strike="noStrike" kern="1200" dirty="0">
              <a:solidFill>
                <a:schemeClr val="tx1"/>
              </a:solidFill>
              <a:effectLst/>
              <a:latin typeface="+mn-lt"/>
              <a:ea typeface="+mn-ea"/>
              <a:cs typeface="+mn-cs"/>
            </a:endParaRPr>
          </a:p>
          <a:p>
            <a:r>
              <a:rPr lang="en-US" b="1" dirty="0"/>
              <a:t>These are:</a:t>
            </a:r>
            <a:r>
              <a:rPr lang="en-US" sz="1200" i="0" u="none" strike="noStrike" kern="1200" dirty="0">
                <a:solidFill>
                  <a:schemeClr val="tx1"/>
                </a:solidFill>
                <a:effectLst/>
                <a:latin typeface="+mn-lt"/>
                <a:ea typeface="+mn-ea"/>
                <a:cs typeface="+mn-cs"/>
              </a:rPr>
              <a:t> Designed to work in low-resource environments, </a:t>
            </a:r>
          </a:p>
          <a:p>
            <a:endParaRPr lang="en-US" sz="1200" i="0" u="none" strike="noStrike" kern="1200" dirty="0">
              <a:solidFill>
                <a:schemeClr val="tx1"/>
              </a:solidFill>
              <a:effectLst/>
              <a:latin typeface="+mn-lt"/>
              <a:ea typeface="Calibri"/>
              <a:cs typeface="Calibri"/>
            </a:endParaRPr>
          </a:p>
          <a:p>
            <a:r>
              <a:rPr lang="en-US" b="1" dirty="0"/>
              <a:t>To allow</a:t>
            </a:r>
            <a:r>
              <a:rPr lang="en-US" sz="1200" b="1"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communities to have agency and control over their materials. </a:t>
            </a:r>
          </a:p>
          <a:p>
            <a:endParaRPr lang="en-US" sz="1200" b="0" i="0" u="none" strike="noStrike" kern="1200" dirty="0">
              <a:solidFill>
                <a:schemeClr val="tx1"/>
              </a:solidFill>
              <a:effectLst/>
              <a:latin typeface="+mn-lt"/>
              <a:ea typeface="Calibri"/>
              <a:cs typeface="Calibri"/>
            </a:endParaRPr>
          </a:p>
          <a:p>
            <a:r>
              <a:rPr lang="en-US" b="1" dirty="0"/>
              <a:t>And </a:t>
            </a:r>
            <a:r>
              <a:rPr lang="en-US" b="1" dirty="0" err="1"/>
              <a:t>prioritise</a:t>
            </a:r>
            <a:r>
              <a:rPr lang="en-US" sz="1200" b="0" i="0" u="none" strike="noStrike" kern="1200" dirty="0">
                <a:solidFill>
                  <a:schemeClr val="tx1"/>
                </a:solidFill>
                <a:effectLst/>
                <a:latin typeface="+mn-lt"/>
                <a:ea typeface="+mn-ea"/>
                <a:cs typeface="+mn-cs"/>
              </a:rPr>
              <a:t> sustainability, simplicity, </a:t>
            </a:r>
            <a:r>
              <a:rPr lang="en-US" sz="1200" b="0" i="0" u="none" strike="noStrike" kern="1200" dirty="0" err="1">
                <a:solidFill>
                  <a:schemeClr val="tx1"/>
                </a:solidFill>
                <a:effectLst/>
                <a:latin typeface="+mn-lt"/>
                <a:ea typeface="+mn-ea"/>
                <a:cs typeface="+mn-cs"/>
              </a:rPr>
              <a:t>standardisation</a:t>
            </a:r>
            <a:r>
              <a:rPr lang="en-US" sz="1200" b="0" i="0" u="none" strike="noStrike" kern="1200" dirty="0">
                <a:solidFill>
                  <a:schemeClr val="tx1"/>
                </a:solidFill>
                <a:effectLst/>
                <a:latin typeface="+mn-lt"/>
                <a:ea typeface="+mn-ea"/>
                <a:cs typeface="+mn-cs"/>
              </a:rPr>
              <a:t>, linked-data description and clear licensing over user interface features</a:t>
            </a:r>
            <a:endParaRPr lang="en-US" sz="1200" b="0" i="0" u="none" strike="noStrike" kern="1200" dirty="0">
              <a:solidFill>
                <a:schemeClr val="tx1"/>
              </a:solidFill>
              <a:effectLst/>
              <a:latin typeface="+mn-lt"/>
              <a:ea typeface="Calibri"/>
              <a:cs typeface="Calibri"/>
            </a:endParaRPr>
          </a:p>
          <a:p>
            <a:br>
              <a:rPr lang="en-US" dirty="0">
                <a:cs typeface="+mn-lt"/>
              </a:rPr>
            </a:br>
            <a:br>
              <a:rPr lang="en-US" dirty="0">
                <a:cs typeface="+mn-lt"/>
              </a:rPr>
            </a:br>
            <a:endParaRPr lang="en-US" dirty="0"/>
          </a:p>
        </p:txBody>
      </p:sp>
      <p:sp>
        <p:nvSpPr>
          <p:cNvPr id="4" name="Slide Number Placeholder 3">
            <a:extLst>
              <a:ext uri="{FF2B5EF4-FFF2-40B4-BE49-F238E27FC236}">
                <a16:creationId xmlns:a16="http://schemas.microsoft.com/office/drawing/2014/main" id="{6A0ED2C8-0210-A377-6326-34E92D6749D4}"/>
              </a:ext>
            </a:extLst>
          </p:cNvPr>
          <p:cNvSpPr>
            <a:spLocks noGrp="1"/>
          </p:cNvSpPr>
          <p:nvPr>
            <p:ph type="sldNum" sz="quarter" idx="5"/>
          </p:nvPr>
        </p:nvSpPr>
        <p:spPr/>
        <p:txBody>
          <a:bodyPr/>
          <a:lstStyle/>
          <a:p>
            <a:fld id="{5A88539A-17F4-494E-8896-670EE55871FB}" type="slidenum">
              <a:rPr lang="en-AU" smtClean="0"/>
              <a:t>2</a:t>
            </a:fld>
            <a:endParaRPr lang="en-AU"/>
          </a:p>
        </p:txBody>
      </p:sp>
    </p:spTree>
    <p:extLst>
      <p:ext uri="{BB962C8B-B14F-4D97-AF65-F5344CB8AC3E}">
        <p14:creationId xmlns:p14="http://schemas.microsoft.com/office/powerpoint/2010/main" val="3557626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039DDE-16C8-2386-374C-49B8D180D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5360D1-E99F-E368-3132-CB78691506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686D13-AA4C-3FBE-9264-302D91AFA91F}"/>
              </a:ext>
            </a:extLst>
          </p:cNvPr>
          <p:cNvSpPr>
            <a:spLocks noGrp="1"/>
          </p:cNvSpPr>
          <p:nvPr>
            <p:ph type="body" idx="1"/>
          </p:nvPr>
        </p:nvSpPr>
        <p:spPr/>
        <p:txBody>
          <a:bodyPr/>
          <a:lstStyle/>
          <a:p>
            <a:r>
              <a:rPr lang="en-US" b="1" dirty="0"/>
              <a:t>## Why PILARS?</a:t>
            </a:r>
          </a:p>
          <a:p>
            <a:br>
              <a:rPr lang="en-US" dirty="0"/>
            </a:br>
            <a:endParaRPr lang="en-US" dirty="0"/>
          </a:p>
          <a:p>
            <a:r>
              <a:rPr lang="en-US" dirty="0"/>
              <a:t>PILARS is our framework for designing sustainable archival systems—particularly in low-resource environments where communities need agency, autonomy, and long-term reliability.</a:t>
            </a:r>
          </a:p>
          <a:p>
            <a:br>
              <a:rPr lang="en-US" dirty="0"/>
            </a:br>
            <a:endParaRPr lang="en-US" dirty="0"/>
          </a:p>
          <a:p>
            <a:r>
              <a:rPr lang="en-US" dirty="0"/>
              <a:t>The protocols are guided by both the </a:t>
            </a:r>
            <a:r>
              <a:rPr lang="en-US" b="1" dirty="0"/>
              <a:t>FAIR</a:t>
            </a:r>
            <a:r>
              <a:rPr lang="en-US" dirty="0"/>
              <a:t> (Findable, Accessible, Interoperable, Reusable) and </a:t>
            </a:r>
            <a:r>
              <a:rPr lang="en-US" b="1" dirty="0"/>
              <a:t>CARE</a:t>
            </a:r>
            <a:r>
              <a:rPr lang="en-US" dirty="0"/>
              <a:t> (Collective Benefit, Authority to Control, Responsibility, Ethics) principles. Together, these ensure that while data remains discoverable and reusable, the rights and authority of communities are respected and embedded in the system itself.</a:t>
            </a:r>
          </a:p>
          <a:p>
            <a:br>
              <a:rPr lang="en-US" dirty="0"/>
            </a:br>
            <a:endParaRPr lang="en-US" dirty="0"/>
          </a:p>
          <a:p>
            <a:r>
              <a:rPr lang="en-US" b="1" dirty="0"/>
              <a:t>Our goals are simple:</a:t>
            </a:r>
          </a:p>
          <a:p>
            <a:endParaRPr lang="en-US" b="1" dirty="0"/>
          </a:p>
          <a:p>
            <a:r>
              <a:rPr lang="en-US" b="1" dirty="0"/>
              <a:t>Autonomy:</a:t>
            </a:r>
            <a:r>
              <a:rPr lang="en-US" dirty="0"/>
              <a:t> Reduce reliance on closed, proprietary, or opaque storage systems.</a:t>
            </a:r>
          </a:p>
          <a:p>
            <a:endParaRPr lang="en-US" dirty="0"/>
          </a:p>
          <a:p>
            <a:r>
              <a:rPr lang="en-US" b="1" dirty="0"/>
              <a:t>Sustainability:</a:t>
            </a:r>
            <a:r>
              <a:rPr lang="en-US" dirty="0"/>
              <a:t> Ensure that data remains intact and accessible decades from now.</a:t>
            </a:r>
          </a:p>
          <a:p>
            <a:endParaRPr lang="en-US" dirty="0"/>
          </a:p>
          <a:p>
            <a:r>
              <a:rPr lang="en-US" b="1" dirty="0"/>
              <a:t>Value:</a:t>
            </a:r>
            <a:r>
              <a:rPr lang="en-US" dirty="0"/>
              <a:t> </a:t>
            </a:r>
            <a:r>
              <a:rPr lang="en-US" dirty="0" err="1"/>
              <a:t>Maximise</a:t>
            </a:r>
            <a:r>
              <a:rPr lang="en-US" dirty="0"/>
              <a:t> the return on investment in digital collections and research infrastructure.</a:t>
            </a:r>
          </a:p>
          <a:p>
            <a:br>
              <a:rPr lang="en-US" dirty="0"/>
            </a:br>
            <a:endParaRPr lang="en-US" dirty="0"/>
          </a:p>
        </p:txBody>
      </p:sp>
      <p:sp>
        <p:nvSpPr>
          <p:cNvPr id="4" name="Slide Number Placeholder 3">
            <a:extLst>
              <a:ext uri="{FF2B5EF4-FFF2-40B4-BE49-F238E27FC236}">
                <a16:creationId xmlns:a16="http://schemas.microsoft.com/office/drawing/2014/main" id="{6DC6178D-7B1B-71C5-9E0D-C7C815C841A1}"/>
              </a:ext>
            </a:extLst>
          </p:cNvPr>
          <p:cNvSpPr>
            <a:spLocks noGrp="1"/>
          </p:cNvSpPr>
          <p:nvPr>
            <p:ph type="sldNum" sz="quarter" idx="5"/>
          </p:nvPr>
        </p:nvSpPr>
        <p:spPr/>
        <p:txBody>
          <a:bodyPr/>
          <a:lstStyle/>
          <a:p>
            <a:fld id="{5A88539A-17F4-494E-8896-670EE55871FB}" type="slidenum">
              <a:rPr lang="en-AU" smtClean="0"/>
              <a:t>3</a:t>
            </a:fld>
            <a:endParaRPr lang="en-AU"/>
          </a:p>
        </p:txBody>
      </p:sp>
    </p:spTree>
    <p:extLst>
      <p:ext uri="{BB962C8B-B14F-4D97-AF65-F5344CB8AC3E}">
        <p14:creationId xmlns:p14="http://schemas.microsoft.com/office/powerpoint/2010/main" val="2406837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DAA31-AB12-3A94-7736-77AA8BD6E8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621247-FFF8-66FB-B5D5-82F0250003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12C0D6-F381-E9BD-BE19-2E0DC21123CD}"/>
              </a:ext>
            </a:extLst>
          </p:cNvPr>
          <p:cNvSpPr>
            <a:spLocks noGrp="1"/>
          </p:cNvSpPr>
          <p:nvPr>
            <p:ph type="body" idx="1"/>
          </p:nvPr>
        </p:nvSpPr>
        <p:spPr/>
        <p:txBody>
          <a:bodyPr/>
          <a:lstStyle/>
          <a:p>
            <a:r>
              <a:rPr lang="en-US" b="1" dirty="0"/>
              <a:t>## 1. Data Portability: The Foundation</a:t>
            </a:r>
          </a:p>
          <a:p>
            <a:br>
              <a:rPr lang="en-US" dirty="0"/>
            </a:br>
            <a:endParaRPr lang="en-US" dirty="0"/>
          </a:p>
          <a:p>
            <a:r>
              <a:rPr lang="en-US" dirty="0"/>
              <a:t>PILARS insists on storing data in a way that is portable, stable, and independent of any particular platform.</a:t>
            </a:r>
          </a:p>
          <a:p>
            <a:br>
              <a:rPr lang="en-US" dirty="0"/>
            </a:br>
            <a:endParaRPr lang="en-US" dirty="0"/>
          </a:p>
          <a:p>
            <a:r>
              <a:rPr lang="en-US" dirty="0"/>
              <a:t>We do this by using:</a:t>
            </a:r>
          </a:p>
          <a:p>
            <a:br>
              <a:rPr lang="en-US" dirty="0"/>
            </a:br>
            <a:endParaRPr lang="en-US" dirty="0"/>
          </a:p>
          <a:p>
            <a:r>
              <a:rPr lang="en-US" b="1" dirty="0"/>
              <a:t>OCFL (Oxford Common File Layout)</a:t>
            </a:r>
          </a:p>
          <a:p>
            <a:br>
              <a:rPr lang="en-US" dirty="0"/>
            </a:br>
            <a:endParaRPr lang="en-US" dirty="0"/>
          </a:p>
          <a:p>
            <a:r>
              <a:rPr lang="en-US" dirty="0"/>
              <a:t>A community standard that ensures digital objects are stored in a transparent, predictable, and platform-independent structure. </a:t>
            </a:r>
            <a:r>
              <a:rPr lang="en-US" dirty="0" err="1"/>
              <a:t>LDaCA</a:t>
            </a:r>
            <a:r>
              <a:rPr lang="en-US" dirty="0"/>
              <a:t> extends OCFL with a storage-layout specification that maps identifiers to directory structures in both filesystems and object storage.</a:t>
            </a:r>
          </a:p>
        </p:txBody>
      </p:sp>
      <p:sp>
        <p:nvSpPr>
          <p:cNvPr id="4" name="Slide Number Placeholder 3">
            <a:extLst>
              <a:ext uri="{FF2B5EF4-FFF2-40B4-BE49-F238E27FC236}">
                <a16:creationId xmlns:a16="http://schemas.microsoft.com/office/drawing/2014/main" id="{A591F4C5-54BA-EA56-6FCD-5D9108357F10}"/>
              </a:ext>
            </a:extLst>
          </p:cNvPr>
          <p:cNvSpPr>
            <a:spLocks noGrp="1"/>
          </p:cNvSpPr>
          <p:nvPr>
            <p:ph type="sldNum" sz="quarter" idx="5"/>
          </p:nvPr>
        </p:nvSpPr>
        <p:spPr/>
        <p:txBody>
          <a:bodyPr/>
          <a:lstStyle/>
          <a:p>
            <a:fld id="{5A88539A-17F4-494E-8896-670EE55871FB}" type="slidenum">
              <a:rPr lang="en-AU" smtClean="0"/>
              <a:t>4</a:t>
            </a:fld>
            <a:endParaRPr lang="en-AU"/>
          </a:p>
        </p:txBody>
      </p:sp>
    </p:spTree>
    <p:extLst>
      <p:ext uri="{BB962C8B-B14F-4D97-AF65-F5344CB8AC3E}">
        <p14:creationId xmlns:p14="http://schemas.microsoft.com/office/powerpoint/2010/main" val="2719754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6FC11-7B90-8D9E-CB17-E9E7296D87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005131-0F03-AF2C-D43F-6A6EB5BF6A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95D33E-AE0B-10D6-9E9A-B0A2ACE31B1C}"/>
              </a:ext>
            </a:extLst>
          </p:cNvPr>
          <p:cNvSpPr>
            <a:spLocks noGrp="1"/>
          </p:cNvSpPr>
          <p:nvPr>
            <p:ph type="body" idx="1"/>
          </p:nvPr>
        </p:nvSpPr>
        <p:spPr/>
        <p:txBody>
          <a:bodyPr/>
          <a:lstStyle/>
          <a:p>
            <a:r>
              <a:rPr lang="en-US" b="1" dirty="0"/>
              <a:t>## RO-Crate</a:t>
            </a:r>
          </a:p>
          <a:p>
            <a:br>
              <a:rPr lang="en-US" dirty="0"/>
            </a:br>
            <a:endParaRPr lang="en-US" dirty="0"/>
          </a:p>
          <a:p>
            <a:r>
              <a:rPr lang="en-US" dirty="0"/>
              <a:t>Every storage object we deposit is an </a:t>
            </a:r>
            <a:r>
              <a:rPr lang="en-US" b="1" dirty="0"/>
              <a:t>RO-Crate</a:t>
            </a:r>
            <a:r>
              <a:rPr lang="en-US" dirty="0"/>
              <a:t>—a research object composed of:</a:t>
            </a:r>
          </a:p>
          <a:p>
            <a:endParaRPr lang="en-US" dirty="0"/>
          </a:p>
          <a:p>
            <a:r>
              <a:rPr lang="en-US" dirty="0"/>
              <a:t>The data files themselves</a:t>
            </a:r>
          </a:p>
          <a:p>
            <a:endParaRPr lang="en-US" dirty="0"/>
          </a:p>
          <a:p>
            <a:r>
              <a:rPr lang="en-US" dirty="0"/>
              <a:t>A JSON-LD metadata file (</a:t>
            </a:r>
            <a:r>
              <a:rPr lang="en-US" dirty="0" err="1"/>
              <a:t>ro</a:t>
            </a:r>
            <a:r>
              <a:rPr lang="en-US" dirty="0"/>
              <a:t>-crate-</a:t>
            </a:r>
            <a:r>
              <a:rPr lang="en-US" dirty="0" err="1"/>
              <a:t>metadata.json</a:t>
            </a:r>
            <a:r>
              <a:rPr lang="en-US" dirty="0"/>
              <a:t>) that describes the content, its provenance, and licensing</a:t>
            </a:r>
          </a:p>
          <a:p>
            <a:br>
              <a:rPr lang="en-US" dirty="0"/>
            </a:br>
            <a:endParaRPr lang="en-US" dirty="0"/>
          </a:p>
          <a:p>
            <a:r>
              <a:rPr lang="en-US" dirty="0"/>
              <a:t>An RO-Crate can represent a collection, an interview, a series, or any structured set of materials. Each file is described, linked, and licensed in machine-readable form so that tools, portals, and search engines can reconstruct meaning without custom logic.</a:t>
            </a:r>
          </a:p>
        </p:txBody>
      </p:sp>
      <p:sp>
        <p:nvSpPr>
          <p:cNvPr id="4" name="Slide Number Placeholder 3">
            <a:extLst>
              <a:ext uri="{FF2B5EF4-FFF2-40B4-BE49-F238E27FC236}">
                <a16:creationId xmlns:a16="http://schemas.microsoft.com/office/drawing/2014/main" id="{69EC1CFF-F81D-535C-0939-ACBA9995E42D}"/>
              </a:ext>
            </a:extLst>
          </p:cNvPr>
          <p:cNvSpPr>
            <a:spLocks noGrp="1"/>
          </p:cNvSpPr>
          <p:nvPr>
            <p:ph type="sldNum" sz="quarter" idx="5"/>
          </p:nvPr>
        </p:nvSpPr>
        <p:spPr/>
        <p:txBody>
          <a:bodyPr/>
          <a:lstStyle/>
          <a:p>
            <a:fld id="{5A88539A-17F4-494E-8896-670EE55871FB}" type="slidenum">
              <a:rPr lang="en-AU" smtClean="0"/>
              <a:t>5</a:t>
            </a:fld>
            <a:endParaRPr lang="en-AU"/>
          </a:p>
        </p:txBody>
      </p:sp>
    </p:spTree>
    <p:extLst>
      <p:ext uri="{BB962C8B-B14F-4D97-AF65-F5344CB8AC3E}">
        <p14:creationId xmlns:p14="http://schemas.microsoft.com/office/powerpoint/2010/main" val="2985406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AE350-AA47-3C61-3DC4-D16021F43B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27BD0F-85EC-A9C1-A8A8-F50A2BEAB9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AE5356-7D3A-69CE-262C-665F1E903518}"/>
              </a:ext>
            </a:extLst>
          </p:cNvPr>
          <p:cNvSpPr>
            <a:spLocks noGrp="1"/>
          </p:cNvSpPr>
          <p:nvPr>
            <p:ph type="body" idx="1"/>
          </p:nvPr>
        </p:nvSpPr>
        <p:spPr/>
        <p:txBody>
          <a:bodyPr/>
          <a:lstStyle/>
          <a:p>
            <a:r>
              <a:rPr lang="en-US" b="1" dirty="0"/>
              <a:t>## Persistent Identifiers</a:t>
            </a:r>
          </a:p>
          <a:p>
            <a:br>
              <a:rPr lang="en-US" dirty="0"/>
            </a:br>
            <a:endParaRPr lang="en-US" dirty="0"/>
          </a:p>
          <a:p>
            <a:r>
              <a:rPr lang="en-US" dirty="0"/>
              <a:t>While institutions may not always have PID systems in place, </a:t>
            </a:r>
            <a:r>
              <a:rPr lang="en-US" dirty="0" err="1"/>
              <a:t>LDaCA</a:t>
            </a:r>
            <a:r>
              <a:rPr lang="en-US" dirty="0"/>
              <a:t> supports temporary identifiers like ARCP until more formal identifiers (such as DOIs) are assigned. This means repositories can begin storing and </a:t>
            </a:r>
            <a:r>
              <a:rPr lang="en-US" dirty="0" err="1"/>
              <a:t>organising</a:t>
            </a:r>
            <a:r>
              <a:rPr lang="en-US" dirty="0"/>
              <a:t> data immediately, without waiting for institution-wide decisions.</a:t>
            </a:r>
          </a:p>
        </p:txBody>
      </p:sp>
      <p:sp>
        <p:nvSpPr>
          <p:cNvPr id="4" name="Slide Number Placeholder 3">
            <a:extLst>
              <a:ext uri="{FF2B5EF4-FFF2-40B4-BE49-F238E27FC236}">
                <a16:creationId xmlns:a16="http://schemas.microsoft.com/office/drawing/2014/main" id="{43D4C86B-DA9A-912C-22B8-E01CEF1AB39D}"/>
              </a:ext>
            </a:extLst>
          </p:cNvPr>
          <p:cNvSpPr>
            <a:spLocks noGrp="1"/>
          </p:cNvSpPr>
          <p:nvPr>
            <p:ph type="sldNum" sz="quarter" idx="5"/>
          </p:nvPr>
        </p:nvSpPr>
        <p:spPr/>
        <p:txBody>
          <a:bodyPr/>
          <a:lstStyle/>
          <a:p>
            <a:fld id="{5A88539A-17F4-494E-8896-670EE55871FB}" type="slidenum">
              <a:rPr lang="en-AU" smtClean="0"/>
              <a:t>6</a:t>
            </a:fld>
            <a:endParaRPr lang="en-AU"/>
          </a:p>
        </p:txBody>
      </p:sp>
    </p:spTree>
    <p:extLst>
      <p:ext uri="{BB962C8B-B14F-4D97-AF65-F5344CB8AC3E}">
        <p14:creationId xmlns:p14="http://schemas.microsoft.com/office/powerpoint/2010/main" val="8653330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03F6E-F8B1-B1D5-4A04-68212E436F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DB1068-E08E-D8FF-2565-A988A8333A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BBF819-F4CE-9B94-A8CD-C2F167D0A027}"/>
              </a:ext>
            </a:extLst>
          </p:cNvPr>
          <p:cNvSpPr>
            <a:spLocks noGrp="1"/>
          </p:cNvSpPr>
          <p:nvPr>
            <p:ph type="body" idx="1"/>
          </p:nvPr>
        </p:nvSpPr>
        <p:spPr/>
        <p:txBody>
          <a:bodyPr/>
          <a:lstStyle/>
          <a:p>
            <a:r>
              <a:rPr lang="en-US" b="1" dirty="0"/>
              <a:t>## 2. Metadata &amp; Annotation: Making Data Understandable</a:t>
            </a:r>
          </a:p>
          <a:p>
            <a:br>
              <a:rPr lang="en-US" dirty="0"/>
            </a:br>
            <a:endParaRPr lang="en-US" dirty="0"/>
          </a:p>
          <a:p>
            <a:r>
              <a:rPr lang="en-US" dirty="0"/>
              <a:t>Metadata is where collections become meaningful. For </a:t>
            </a:r>
            <a:r>
              <a:rPr lang="en-US" dirty="0" err="1"/>
              <a:t>LDaCA</a:t>
            </a:r>
            <a:r>
              <a:rPr lang="en-US" dirty="0"/>
              <a:t>, metadata runs across several layers:</a:t>
            </a:r>
          </a:p>
          <a:p>
            <a:endParaRPr lang="en-US" b="1" dirty="0"/>
          </a:p>
          <a:p>
            <a:r>
              <a:rPr lang="en-US" dirty="0"/>
              <a:t>&lt;strong&gt;</a:t>
            </a:r>
            <a:r>
              <a:rPr lang="en-US" b="1" dirty="0"/>
              <a:t>RO-Crate Metadata Schema</a:t>
            </a:r>
            <a:r>
              <a:rPr lang="en-US" dirty="0"/>
              <a:t>&lt;/strong&gt;, built on </a:t>
            </a:r>
            <a:r>
              <a:rPr lang="en-US" dirty="0" err="1"/>
              <a:t>Schema.org</a:t>
            </a:r>
            <a:endParaRPr lang="en-US" dirty="0"/>
          </a:p>
          <a:p>
            <a:endParaRPr lang="en-US" dirty="0"/>
          </a:p>
          <a:p>
            <a:r>
              <a:rPr lang="en-US" dirty="0"/>
              <a:t>&lt;strong&gt;</a:t>
            </a:r>
            <a:r>
              <a:rPr lang="en-US" b="1" dirty="0" err="1"/>
              <a:t>LDaCA</a:t>
            </a:r>
            <a:r>
              <a:rPr lang="en-US" b="1" dirty="0"/>
              <a:t> Metadata Schema</a:t>
            </a:r>
            <a:r>
              <a:rPr lang="en-US" dirty="0"/>
              <a:t>&lt;/strong&gt;,  an extension for language-specific concepts</a:t>
            </a:r>
          </a:p>
          <a:p>
            <a:endParaRPr lang="en-US" b="1" dirty="0"/>
          </a:p>
          <a:p>
            <a:r>
              <a:rPr lang="en-US" dirty="0"/>
              <a:t>&lt;strong&gt;</a:t>
            </a:r>
            <a:r>
              <a:rPr lang="en-US" b="1" dirty="0" err="1"/>
              <a:t>LDaCA</a:t>
            </a:r>
            <a:r>
              <a:rPr lang="en-US" b="1" dirty="0"/>
              <a:t> RO-Crate Profile</a:t>
            </a:r>
            <a:r>
              <a:rPr lang="en-US" dirty="0"/>
              <a:t>&lt;/strong&gt;,  a document that explains how schemas are applied in practice, including both human-readable guidance and machine-readable constraints</a:t>
            </a:r>
          </a:p>
          <a:p>
            <a:endParaRPr lang="en-US" b="1" dirty="0"/>
          </a:p>
          <a:p>
            <a:r>
              <a:rPr lang="en-US" dirty="0"/>
              <a:t>&lt;strong&gt;</a:t>
            </a:r>
            <a:r>
              <a:rPr lang="en-US" b="1" dirty="0"/>
              <a:t>Validation rules</a:t>
            </a:r>
            <a:r>
              <a:rPr lang="en-US" dirty="0"/>
              <a:t>&lt;/strong&gt; and &lt;strong&gt;</a:t>
            </a:r>
            <a:r>
              <a:rPr lang="en-US" b="1" dirty="0"/>
              <a:t>Crate-O Mode Files</a:t>
            </a:r>
            <a:r>
              <a:rPr lang="en-US" dirty="0"/>
              <a:t>&lt;/strong&gt; generated from the profile to ensure every dataset meets requirements</a:t>
            </a:r>
          </a:p>
          <a:p>
            <a:br>
              <a:rPr lang="en-US" dirty="0"/>
            </a:br>
            <a:endParaRPr lang="en-US" dirty="0"/>
          </a:p>
          <a:p>
            <a:endParaRPr lang="en-US" dirty="0"/>
          </a:p>
        </p:txBody>
      </p:sp>
      <p:sp>
        <p:nvSpPr>
          <p:cNvPr id="4" name="Slide Number Placeholder 3">
            <a:extLst>
              <a:ext uri="{FF2B5EF4-FFF2-40B4-BE49-F238E27FC236}">
                <a16:creationId xmlns:a16="http://schemas.microsoft.com/office/drawing/2014/main" id="{D5D500E1-10F3-0B7D-44EA-B399E7DE8E0F}"/>
              </a:ext>
            </a:extLst>
          </p:cNvPr>
          <p:cNvSpPr>
            <a:spLocks noGrp="1"/>
          </p:cNvSpPr>
          <p:nvPr>
            <p:ph type="sldNum" sz="quarter" idx="5"/>
          </p:nvPr>
        </p:nvSpPr>
        <p:spPr/>
        <p:txBody>
          <a:bodyPr/>
          <a:lstStyle/>
          <a:p>
            <a:fld id="{5A88539A-17F4-494E-8896-670EE55871FB}" type="slidenum">
              <a:rPr lang="en-AU" smtClean="0"/>
              <a:t>7</a:t>
            </a:fld>
            <a:endParaRPr lang="en-AU"/>
          </a:p>
        </p:txBody>
      </p:sp>
    </p:spTree>
    <p:extLst>
      <p:ext uri="{BB962C8B-B14F-4D97-AF65-F5344CB8AC3E}">
        <p14:creationId xmlns:p14="http://schemas.microsoft.com/office/powerpoint/2010/main" val="2930385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812B3-AE4B-7AF6-D6D8-E544A82688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31CCB7-8619-A5E0-E5BF-374703B25E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AF2156-CBC3-F732-2226-113A809FD0AC}"/>
              </a:ext>
            </a:extLst>
          </p:cNvPr>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These are our </a:t>
            </a:r>
            <a:r>
              <a:rPr kumimoji="0" lang="en-US" altLang="en-US" sz="1200" b="0" i="0" u="none" strike="noStrike" cap="none" normalizeH="0" baseline="0" dirty="0">
                <a:ln>
                  <a:noFill/>
                </a:ln>
                <a:solidFill>
                  <a:srgbClr val="000000"/>
                </a:solidFill>
                <a:effectLst/>
                <a:latin typeface="Calibri" panose="020F0502020204030204" pitchFamily="34" charset="0"/>
              </a:rPr>
              <a:t>schemas available to the public.</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&lt;http://w3id.org/</a:t>
            </a:r>
            <a:r>
              <a:rPr lang="en-US" sz="1200" b="0" i="0" u="none" strike="noStrike" kern="1200" dirty="0" err="1">
                <a:solidFill>
                  <a:schemeClr val="tx1"/>
                </a:solidFill>
                <a:effectLst/>
                <a:latin typeface="+mn-lt"/>
                <a:ea typeface="+mn-ea"/>
                <a:cs typeface="+mn-cs"/>
              </a:rPr>
              <a:t>ldac</a:t>
            </a:r>
            <a:r>
              <a:rPr lang="en-US" sz="1200" b="0" i="0" u="none" strike="noStrike" kern="1200" dirty="0">
                <a:solidFill>
                  <a:schemeClr val="tx1"/>
                </a:solidFill>
                <a:effectLst/>
                <a:latin typeface="+mn-lt"/>
                <a:ea typeface="+mn-ea"/>
                <a:cs typeface="+mn-cs"/>
              </a:rPr>
              <a:t>/profile&gt;</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mn-lt"/>
                <a:ea typeface="+mn-ea"/>
                <a:cs typeface="+mn-cs"/>
              </a:rPr>
              <a:t>&lt;http</a:t>
            </a:r>
            <a:r>
              <a:rPr lang="en-US" sz="1200" b="0" i="0" u="none" strike="noStrike" kern="1200" dirty="0">
                <a:solidFill>
                  <a:schemeClr val="tx1"/>
                </a:solidFill>
                <a:effectLst/>
                <a:latin typeface="+mn-lt"/>
                <a:ea typeface="+mn-ea"/>
                <a:cs typeface="+mn-cs"/>
              </a:rPr>
              <a:t>://w3id.org/</a:t>
            </a:r>
            <a:r>
              <a:rPr lang="en-US" sz="1200" b="0" i="0" u="none" strike="noStrike" kern="1200" dirty="0" err="1">
                <a:solidFill>
                  <a:schemeClr val="tx1"/>
                </a:solidFill>
                <a:effectLst/>
                <a:latin typeface="+mn-lt"/>
                <a:ea typeface="+mn-ea"/>
                <a:cs typeface="+mn-cs"/>
              </a:rPr>
              <a:t>ldac</a:t>
            </a:r>
            <a:r>
              <a:rPr lang="en-US" sz="1200" b="0" i="0" u="none" strike="noStrike" kern="1200" dirty="0">
                <a:solidFill>
                  <a:schemeClr val="tx1"/>
                </a:solidFill>
                <a:effectLst/>
                <a:latin typeface="+mn-lt"/>
                <a:ea typeface="+mn-ea"/>
                <a:cs typeface="+mn-cs"/>
              </a:rPr>
              <a:t>/terms&gt;</a:t>
            </a:r>
            <a:endParaRPr lang="en-US" sz="1200" b="1"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EE2E2296-DDF2-1630-80E9-3840C493D5A6}"/>
              </a:ext>
            </a:extLst>
          </p:cNvPr>
          <p:cNvSpPr>
            <a:spLocks noGrp="1"/>
          </p:cNvSpPr>
          <p:nvPr>
            <p:ph type="sldNum" sz="quarter" idx="5"/>
          </p:nvPr>
        </p:nvSpPr>
        <p:spPr/>
        <p:txBody>
          <a:bodyPr/>
          <a:lstStyle/>
          <a:p>
            <a:fld id="{5A88539A-17F4-494E-8896-670EE55871FB}" type="slidenum">
              <a:rPr lang="en-AU" smtClean="0"/>
              <a:t>8</a:t>
            </a:fld>
            <a:endParaRPr lang="en-AU"/>
          </a:p>
        </p:txBody>
      </p:sp>
    </p:spTree>
    <p:extLst>
      <p:ext uri="{BB962C8B-B14F-4D97-AF65-F5344CB8AC3E}">
        <p14:creationId xmlns:p14="http://schemas.microsoft.com/office/powerpoint/2010/main" val="1392891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CC705C-8511-683D-35C6-D8A51A2DF2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1836DA-82C7-5368-D3EF-E584C643F9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690554-9A8D-215D-818F-1A3CE70DBEB1}"/>
              </a:ext>
            </a:extLst>
          </p:cNvPr>
          <p:cNvSpPr>
            <a:spLocks noGrp="1"/>
          </p:cNvSpPr>
          <p:nvPr>
            <p:ph type="body" idx="1"/>
          </p:nvPr>
        </p:nvSpPr>
        <p:spPr/>
        <p:txBody>
          <a:bodyPr/>
          <a:lstStyle/>
          <a:p>
            <a:r>
              <a:rPr lang="en-US" b="1" dirty="0"/>
              <a:t>## Tools for creating metadata</a:t>
            </a:r>
          </a:p>
          <a:p>
            <a:br>
              <a:rPr lang="en-US" dirty="0"/>
            </a:br>
            <a:endParaRPr lang="en-US" dirty="0"/>
          </a:p>
          <a:p>
            <a:r>
              <a:rPr lang="en-US" dirty="0"/>
              <a:t>To support researchers and communities, we created </a:t>
            </a:r>
            <a:r>
              <a:rPr lang="en-US" b="1" dirty="0"/>
              <a:t>Crate-O</a:t>
            </a:r>
            <a:r>
              <a:rPr lang="en-US" dirty="0"/>
              <a:t>, a </a:t>
            </a:r>
            <a:r>
              <a:rPr lang="en-US" dirty="0" err="1"/>
              <a:t>Vue.js</a:t>
            </a:r>
            <a:r>
              <a:rPr lang="en-US" dirty="0"/>
              <a:t>-based tool that:</a:t>
            </a:r>
          </a:p>
          <a:p>
            <a:r>
              <a:rPr lang="en-US" dirty="0"/>
              <a:t>Provides guided metadata creation</a:t>
            </a:r>
          </a:p>
          <a:p>
            <a:r>
              <a:rPr lang="en-US" dirty="0"/>
              <a:t>Integrates with services like ROR for </a:t>
            </a:r>
            <a:r>
              <a:rPr lang="en-US" dirty="0" err="1"/>
              <a:t>organisation</a:t>
            </a:r>
            <a:r>
              <a:rPr lang="en-US" dirty="0"/>
              <a:t> lookup</a:t>
            </a:r>
          </a:p>
          <a:p>
            <a:r>
              <a:rPr lang="en-US" dirty="0"/>
              <a:t>Accepts spreadsheets and converts them into RO-Crates</a:t>
            </a:r>
          </a:p>
          <a:p>
            <a:r>
              <a:rPr lang="en-US" dirty="0"/>
              <a:t>Allows batch upload of metadata</a:t>
            </a:r>
          </a:p>
          <a:p>
            <a:r>
              <a:rPr lang="en-US" dirty="0"/>
              <a:t>Can run locally, in portals, or as GitHub Pages</a:t>
            </a:r>
          </a:p>
          <a:p>
            <a:br>
              <a:rPr lang="en-US" dirty="0"/>
            </a:br>
            <a:endParaRPr lang="en-US" dirty="0"/>
          </a:p>
          <a:p>
            <a:r>
              <a:rPr lang="en-US" dirty="0"/>
              <a:t>Most of the real work of metadata creation still happens in spreadsheets—but Crate-O helps turn that into structured, validated metadata.</a:t>
            </a:r>
            <a:endParaRPr lang="en-US" sz="1200" b="0" i="0" u="none" strike="noStrike" kern="1200" dirty="0">
              <a:solidFill>
                <a:schemeClr val="tx1"/>
              </a:solidFill>
              <a:effectLst/>
              <a:latin typeface="+mn-lt"/>
              <a:ea typeface="Calibri"/>
              <a:cs typeface="Calibri"/>
            </a:endParaRPr>
          </a:p>
        </p:txBody>
      </p:sp>
      <p:sp>
        <p:nvSpPr>
          <p:cNvPr id="4" name="Slide Number Placeholder 3">
            <a:extLst>
              <a:ext uri="{FF2B5EF4-FFF2-40B4-BE49-F238E27FC236}">
                <a16:creationId xmlns:a16="http://schemas.microsoft.com/office/drawing/2014/main" id="{E2BCB537-4DC1-63C3-E76F-30D2D85C5BBB}"/>
              </a:ext>
            </a:extLst>
          </p:cNvPr>
          <p:cNvSpPr>
            <a:spLocks noGrp="1"/>
          </p:cNvSpPr>
          <p:nvPr>
            <p:ph type="sldNum" sz="quarter" idx="5"/>
          </p:nvPr>
        </p:nvSpPr>
        <p:spPr/>
        <p:txBody>
          <a:bodyPr/>
          <a:lstStyle/>
          <a:p>
            <a:fld id="{5A88539A-17F4-494E-8896-670EE55871FB}" type="slidenum">
              <a:rPr lang="en-AU" smtClean="0"/>
              <a:t>9</a:t>
            </a:fld>
            <a:endParaRPr lang="en-AU"/>
          </a:p>
        </p:txBody>
      </p:sp>
    </p:spTree>
    <p:extLst>
      <p:ext uri="{BB962C8B-B14F-4D97-AF65-F5344CB8AC3E}">
        <p14:creationId xmlns:p14="http://schemas.microsoft.com/office/powerpoint/2010/main" val="2386062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GB"/>
              <a:t>Click to edit Master title style</a:t>
            </a:r>
            <a:endParaRPr lang="en-US"/>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636732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C1D773-A7F0-E943-881B-258B491D159F}" type="datetimeFigureOut">
              <a:rPr lang="en-US" smtClean="0"/>
              <a:t>11/24/25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189210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a:p>
        </p:txBody>
      </p:sp>
      <p:sp>
        <p:nvSpPr>
          <p:cNvPr id="3" name="Content Placeholder 2"/>
          <p:cNvSpPr>
            <a:spLocks noGrp="1"/>
          </p:cNvSpPr>
          <p:nvPr>
            <p:ph idx="1"/>
          </p:nvPr>
        </p:nvSpPr>
        <p:spPr>
          <a:xfrm>
            <a:off x="3887391" y="740570"/>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29841" y="1543051"/>
            <a:ext cx="2949178" cy="2858691"/>
          </a:xfrm>
        </p:spPr>
        <p:txBody>
          <a:bodyPr/>
          <a:lstStyle>
            <a:lvl1pPr marL="0" indent="0">
              <a:buNone/>
              <a:defRPr sz="1200"/>
            </a:lvl1pPr>
            <a:lvl2pPr marL="342892" indent="0">
              <a:buNone/>
              <a:defRPr sz="1050"/>
            </a:lvl2pPr>
            <a:lvl3pPr marL="685783" indent="0">
              <a:buNone/>
              <a:defRPr sz="900"/>
            </a:lvl3pPr>
            <a:lvl4pPr marL="1028675" indent="0">
              <a:buNone/>
              <a:defRPr sz="750"/>
            </a:lvl4pPr>
            <a:lvl5pPr marL="1371566" indent="0">
              <a:buNone/>
              <a:defRPr sz="750"/>
            </a:lvl5pPr>
            <a:lvl6pPr marL="1714457" indent="0">
              <a:buNone/>
              <a:defRPr sz="750"/>
            </a:lvl6pPr>
            <a:lvl7pPr marL="2057348" indent="0">
              <a:buNone/>
              <a:defRPr sz="750"/>
            </a:lvl7pPr>
            <a:lvl8pPr marL="2400240" indent="0">
              <a:buNone/>
              <a:defRPr sz="750"/>
            </a:lvl8pPr>
            <a:lvl9pPr marL="2743132"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6C1D773-A7F0-E943-881B-258B491D159F}" type="datetimeFigureOut">
              <a:rPr lang="en-US" smtClean="0"/>
              <a:t>11/24/25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3339411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a:p>
        </p:txBody>
      </p:sp>
      <p:sp>
        <p:nvSpPr>
          <p:cNvPr id="3" name="Picture Placeholder 2"/>
          <p:cNvSpPr>
            <a:spLocks noGrp="1" noChangeAspect="1"/>
          </p:cNvSpPr>
          <p:nvPr>
            <p:ph type="pic" idx="1"/>
          </p:nvPr>
        </p:nvSpPr>
        <p:spPr>
          <a:xfrm>
            <a:off x="3887391" y="740570"/>
            <a:ext cx="4629150" cy="3655219"/>
          </a:xfrm>
        </p:spPr>
        <p:txBody>
          <a:bodyPr anchor="t"/>
          <a:lstStyle>
            <a:lvl1pPr marL="0" indent="0">
              <a:buNone/>
              <a:defRPr sz="2400"/>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r>
              <a:rPr lang="en-GB"/>
              <a:t>Click icon to add picture</a:t>
            </a:r>
            <a:endParaRPr lang="en-US"/>
          </a:p>
        </p:txBody>
      </p:sp>
      <p:sp>
        <p:nvSpPr>
          <p:cNvPr id="4" name="Text Placeholder 3"/>
          <p:cNvSpPr>
            <a:spLocks noGrp="1"/>
          </p:cNvSpPr>
          <p:nvPr>
            <p:ph type="body" sz="half" idx="2"/>
          </p:nvPr>
        </p:nvSpPr>
        <p:spPr>
          <a:xfrm>
            <a:off x="629841" y="1543051"/>
            <a:ext cx="2949178" cy="2858691"/>
          </a:xfrm>
        </p:spPr>
        <p:txBody>
          <a:bodyPr/>
          <a:lstStyle>
            <a:lvl1pPr marL="0" indent="0">
              <a:buNone/>
              <a:defRPr sz="1200"/>
            </a:lvl1pPr>
            <a:lvl2pPr marL="342892" indent="0">
              <a:buNone/>
              <a:defRPr sz="1050"/>
            </a:lvl2pPr>
            <a:lvl3pPr marL="685783" indent="0">
              <a:buNone/>
              <a:defRPr sz="900"/>
            </a:lvl3pPr>
            <a:lvl4pPr marL="1028675" indent="0">
              <a:buNone/>
              <a:defRPr sz="750"/>
            </a:lvl4pPr>
            <a:lvl5pPr marL="1371566" indent="0">
              <a:buNone/>
              <a:defRPr sz="750"/>
            </a:lvl5pPr>
            <a:lvl6pPr marL="1714457" indent="0">
              <a:buNone/>
              <a:defRPr sz="750"/>
            </a:lvl6pPr>
            <a:lvl7pPr marL="2057348" indent="0">
              <a:buNone/>
              <a:defRPr sz="750"/>
            </a:lvl7pPr>
            <a:lvl8pPr marL="2400240" indent="0">
              <a:buNone/>
              <a:defRPr sz="750"/>
            </a:lvl8pPr>
            <a:lvl9pPr marL="2743132"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6C1D773-A7F0-E943-881B-258B491D159F}" type="datetimeFigureOut">
              <a:rPr lang="en-US" smtClean="0"/>
              <a:t>11/24/25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781035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6C1D773-A7F0-E943-881B-258B491D159F}" type="datetimeFigureOut">
              <a:rPr lang="en-US" smtClean="0"/>
              <a:t>11/24/25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15378480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96C1D773-A7F0-E943-881B-258B491D159F}" type="datetimeFigureOut">
              <a:rPr lang="en-US" smtClean="0"/>
              <a:t>11/24/25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36888514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426895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3"/>
            <a:ext cx="1971675" cy="4358879"/>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28650" y="273843"/>
            <a:ext cx="5800725" cy="435887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1917013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GB"/>
              <a:t>Click to edit Master title style</a:t>
            </a:r>
            <a:endParaRPr lang="en-US"/>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71855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1747692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7" y="1282305"/>
            <a:ext cx="7886700" cy="2139553"/>
          </a:xfrm>
        </p:spPr>
        <p:txBody>
          <a:bodyPr anchor="b"/>
          <a:lstStyle>
            <a:lvl1pPr>
              <a:defRPr sz="4500"/>
            </a:lvl1pPr>
          </a:lstStyle>
          <a:p>
            <a:r>
              <a:rPr lang="en-GB"/>
              <a:t>Click to edit Master title style</a:t>
            </a:r>
            <a:endParaRPr lang="en-US"/>
          </a:p>
        </p:txBody>
      </p:sp>
      <p:sp>
        <p:nvSpPr>
          <p:cNvPr id="3" name="Text Placeholder 2"/>
          <p:cNvSpPr>
            <a:spLocks noGrp="1"/>
          </p:cNvSpPr>
          <p:nvPr>
            <p:ph type="body" idx="1"/>
          </p:nvPr>
        </p:nvSpPr>
        <p:spPr>
          <a:xfrm>
            <a:off x="623887" y="3442099"/>
            <a:ext cx="7886700" cy="1125140"/>
          </a:xfrm>
        </p:spPr>
        <p:txBody>
          <a:bodyPr/>
          <a:lstStyle>
            <a:lvl1pPr marL="0" indent="0">
              <a:buNone/>
              <a:defRPr sz="1800">
                <a:solidFill>
                  <a:schemeClr val="tx1">
                    <a:tint val="82000"/>
                  </a:schemeClr>
                </a:solidFill>
              </a:defRPr>
            </a:lvl1pPr>
            <a:lvl2pPr marL="342892" indent="0">
              <a:buNone/>
              <a:defRPr sz="1500">
                <a:solidFill>
                  <a:schemeClr val="tx1">
                    <a:tint val="82000"/>
                  </a:schemeClr>
                </a:solidFill>
              </a:defRPr>
            </a:lvl2pPr>
            <a:lvl3pPr marL="685783" indent="0">
              <a:buNone/>
              <a:defRPr sz="1350">
                <a:solidFill>
                  <a:schemeClr val="tx1">
                    <a:tint val="82000"/>
                  </a:schemeClr>
                </a:solidFill>
              </a:defRPr>
            </a:lvl3pPr>
            <a:lvl4pPr marL="1028675" indent="0">
              <a:buNone/>
              <a:defRPr sz="1200">
                <a:solidFill>
                  <a:schemeClr val="tx1">
                    <a:tint val="82000"/>
                  </a:schemeClr>
                </a:solidFill>
              </a:defRPr>
            </a:lvl4pPr>
            <a:lvl5pPr marL="1371566" indent="0">
              <a:buNone/>
              <a:defRPr sz="1200">
                <a:solidFill>
                  <a:schemeClr val="tx1">
                    <a:tint val="82000"/>
                  </a:schemeClr>
                </a:solidFill>
              </a:defRPr>
            </a:lvl5pPr>
            <a:lvl6pPr marL="1714457" indent="0">
              <a:buNone/>
              <a:defRPr sz="1200">
                <a:solidFill>
                  <a:schemeClr val="tx1">
                    <a:tint val="82000"/>
                  </a:schemeClr>
                </a:solidFill>
              </a:defRPr>
            </a:lvl6pPr>
            <a:lvl7pPr marL="2057348" indent="0">
              <a:buNone/>
              <a:defRPr sz="1200">
                <a:solidFill>
                  <a:schemeClr val="tx1">
                    <a:tint val="82000"/>
                  </a:schemeClr>
                </a:solidFill>
              </a:defRPr>
            </a:lvl7pPr>
            <a:lvl8pPr marL="2400240" indent="0">
              <a:buNone/>
              <a:defRPr sz="1200">
                <a:solidFill>
                  <a:schemeClr val="tx1">
                    <a:tint val="82000"/>
                  </a:schemeClr>
                </a:solidFill>
              </a:defRPr>
            </a:lvl8pPr>
            <a:lvl9pPr marL="2743132" indent="0">
              <a:buNone/>
              <a:defRPr sz="12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3642626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7" y="1282304"/>
            <a:ext cx="7886700" cy="2139553"/>
          </a:xfrm>
        </p:spPr>
        <p:txBody>
          <a:bodyPr anchor="b"/>
          <a:lstStyle>
            <a:lvl1pPr>
              <a:defRPr sz="4500"/>
            </a:lvl1pPr>
          </a:lstStyle>
          <a:p>
            <a:r>
              <a:rPr lang="en-GB"/>
              <a:t>Click to edit Master title style</a:t>
            </a:r>
            <a:endParaRPr lang="en-US"/>
          </a:p>
        </p:txBody>
      </p:sp>
      <p:sp>
        <p:nvSpPr>
          <p:cNvPr id="3" name="Text Placeholder 2"/>
          <p:cNvSpPr>
            <a:spLocks noGrp="1"/>
          </p:cNvSpPr>
          <p:nvPr>
            <p:ph type="body" idx="1"/>
          </p:nvPr>
        </p:nvSpPr>
        <p:spPr>
          <a:xfrm>
            <a:off x="623887"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6C1D773-A7F0-E943-881B-258B491D159F}" type="datetimeFigureOut">
              <a:rPr lang="en-US" smtClean="0"/>
              <a:t>11/24/25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090228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28650" y="1369218"/>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29150" y="1369218"/>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96C1D773-A7F0-E943-881B-258B491D159F}" type="datetimeFigureOut">
              <a:rPr lang="en-US" smtClean="0"/>
              <a:t>11/24/25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3143847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GB"/>
              <a:t>Click to edit Master title style</a:t>
            </a:r>
            <a:endParaRPr lang="en-US"/>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GB"/>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29151" y="1260872"/>
            <a:ext cx="3887391" cy="617934"/>
          </a:xfrm>
        </p:spPr>
        <p:txBody>
          <a:bodyPr anchor="b"/>
          <a:lstStyle>
            <a:lvl1pPr marL="0" indent="0">
              <a:buNone/>
              <a:defRPr sz="1800" b="1"/>
            </a:lvl1pPr>
            <a:lvl2pPr marL="342892" indent="0">
              <a:buNone/>
              <a:defRPr sz="1500" b="1"/>
            </a:lvl2pPr>
            <a:lvl3pPr marL="685783" indent="0">
              <a:buNone/>
              <a:defRPr sz="1350" b="1"/>
            </a:lvl3pPr>
            <a:lvl4pPr marL="1028675" indent="0">
              <a:buNone/>
              <a:defRPr sz="1200" b="1"/>
            </a:lvl4pPr>
            <a:lvl5pPr marL="1371566" indent="0">
              <a:buNone/>
              <a:defRPr sz="1200" b="1"/>
            </a:lvl5pPr>
            <a:lvl6pPr marL="1714457" indent="0">
              <a:buNone/>
              <a:defRPr sz="1200" b="1"/>
            </a:lvl6pPr>
            <a:lvl7pPr marL="2057348" indent="0">
              <a:buNone/>
              <a:defRPr sz="1200" b="1"/>
            </a:lvl7pPr>
            <a:lvl8pPr marL="2400240" indent="0">
              <a:buNone/>
              <a:defRPr sz="1200" b="1"/>
            </a:lvl8pPr>
            <a:lvl9pPr marL="2743132"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1" y="1878806"/>
            <a:ext cx="3887391"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96C1D773-A7F0-E943-881B-258B491D159F}" type="datetimeFigureOut">
              <a:rPr lang="en-US" smtClean="0"/>
              <a:t>11/24/25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2848651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GB"/>
              <a:t>Click to edit Master title style</a:t>
            </a:r>
            <a:endParaRPr lang="en-US"/>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96C1D773-A7F0-E943-881B-258B491D159F}" type="datetimeFigureOut">
              <a:rPr lang="en-US" smtClean="0"/>
              <a:t>11/24/25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959154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96C1D773-A7F0-E943-881B-258B491D159F}" type="datetimeFigureOut">
              <a:rPr lang="en-US" smtClean="0"/>
              <a:t>11/24/25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45E5BC-CCFD-CB43-B5E3-ADFC9F01A971}" type="slidenum">
              <a:rPr lang="en-US" smtClean="0"/>
              <a:t>‹#›</a:t>
            </a:fld>
            <a:endParaRPr lang="en-US"/>
          </a:p>
        </p:txBody>
      </p:sp>
    </p:spTree>
    <p:extLst>
      <p:ext uri="{BB962C8B-B14F-4D97-AF65-F5344CB8AC3E}">
        <p14:creationId xmlns:p14="http://schemas.microsoft.com/office/powerpoint/2010/main" val="4067891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628650" y="1369218"/>
            <a:ext cx="7886700" cy="326350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82000"/>
                  </a:schemeClr>
                </a:solidFill>
              </a:defRPr>
            </a:lvl1pPr>
          </a:lstStyle>
          <a:p>
            <a:fld id="{96C1D773-A7F0-E943-881B-258B491D159F}" type="datetimeFigureOut">
              <a:rPr lang="en-US" smtClean="0"/>
              <a:t>11/24/25</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82000"/>
                  </a:schemeClr>
                </a:solidFill>
              </a:defRPr>
            </a:lvl1pPr>
          </a:lstStyle>
          <a:p>
            <a:fld id="{2945E5BC-CCFD-CB43-B5E3-ADFC9F01A971}" type="slidenum">
              <a:rPr lang="en-US" smtClean="0"/>
              <a:t>‹#›</a:t>
            </a:fld>
            <a:endParaRPr lang="en-US"/>
          </a:p>
        </p:txBody>
      </p:sp>
    </p:spTree>
    <p:extLst>
      <p:ext uri="{BB962C8B-B14F-4D97-AF65-F5344CB8AC3E}">
        <p14:creationId xmlns:p14="http://schemas.microsoft.com/office/powerpoint/2010/main" val="4250360556"/>
      </p:ext>
    </p:extLst>
  </p:cSld>
  <p:clrMap bg1="lt1" tx1="dk1" bg2="lt2" tx2="dk2" accent1="accent1" accent2="accent2" accent3="accent3" accent4="accent4" accent5="accent5" accent6="accent6" hlink="hlink" folHlink="folHlink"/>
  <p:sldLayoutIdLst>
    <p:sldLayoutId id="2147483709" r:id="rId1"/>
    <p:sldLayoutId id="2147483661" r:id="rId2"/>
    <p:sldLayoutId id="2147483662" r:id="rId3"/>
    <p:sldLayoutId id="2147483711" r:id="rId4"/>
    <p:sldLayoutId id="2147483663" r:id="rId5"/>
    <p:sldLayoutId id="2147483664" r:id="rId6"/>
    <p:sldLayoutId id="2147483713" r:id="rId7"/>
    <p:sldLayoutId id="2147483665" r:id="rId8"/>
    <p:sldLayoutId id="2147483666" r:id="rId9"/>
    <p:sldLayoutId id="2147483667" r:id="rId10"/>
    <p:sldLayoutId id="2147483716" r:id="rId11"/>
    <p:sldLayoutId id="2147483717" r:id="rId12"/>
    <p:sldLayoutId id="2147483668" r:id="rId13"/>
    <p:sldLayoutId id="2147483669" r:id="rId14"/>
    <p:sldLayoutId id="2147483670" r:id="rId15"/>
    <p:sldLayoutId id="2147483671" r:id="rId1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ocfl.io/1.1.0/spec/"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ocfl.io/"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s://www.researchobject.org/ro-crate/background#research-object-background"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EDD49E-2AF7-47EA-CEE0-B8A64FE3E5A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2535AFC-4043-D356-0822-B1FB2994C704}"/>
              </a:ext>
            </a:extLst>
          </p:cNvPr>
          <p:cNvSpPr txBox="1"/>
          <p:nvPr/>
        </p:nvSpPr>
        <p:spPr>
          <a:xfrm>
            <a:off x="681133" y="2439986"/>
            <a:ext cx="7781731" cy="1785104"/>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200" dirty="0">
                <a:latin typeface="Work Sans"/>
              </a:rPr>
              <a:t>Preserving digital language and cultural collections</a:t>
            </a:r>
          </a:p>
          <a:p>
            <a:pPr marL="285750" indent="-285750">
              <a:buFont typeface="Arial" panose="020B0604020202020204" pitchFamily="34" charset="0"/>
              <a:buChar char="•"/>
            </a:pPr>
            <a:r>
              <a:rPr lang="en-US" sz="2200" dirty="0">
                <a:latin typeface="Work Sans"/>
              </a:rPr>
              <a:t>By adopting open standards and clear governance</a:t>
            </a:r>
          </a:p>
          <a:p>
            <a:pPr marL="285750" indent="-285750">
              <a:buFont typeface="Arial" panose="020B0604020202020204" pitchFamily="34" charset="0"/>
              <a:buChar char="•"/>
            </a:pPr>
            <a:r>
              <a:rPr lang="en-US" sz="2200" dirty="0">
                <a:latin typeface="Work Sans"/>
              </a:rPr>
              <a:t>Sustainable stewardship protects past investments in research and infrastructure</a:t>
            </a:r>
          </a:p>
          <a:p>
            <a:pPr marL="285750" indent="-285750">
              <a:buFont typeface="Arial" panose="020B0604020202020204" pitchFamily="34" charset="0"/>
              <a:buChar char="•"/>
            </a:pPr>
            <a:r>
              <a:rPr lang="en-US" sz="2200" dirty="0">
                <a:latin typeface="Work Sans"/>
              </a:rPr>
              <a:t>Addressing this problem isn’t just about technology</a:t>
            </a:r>
          </a:p>
        </p:txBody>
      </p:sp>
      <p:sp>
        <p:nvSpPr>
          <p:cNvPr id="5" name="Google Shape;510;p80">
            <a:extLst>
              <a:ext uri="{FF2B5EF4-FFF2-40B4-BE49-F238E27FC236}">
                <a16:creationId xmlns:a16="http://schemas.microsoft.com/office/drawing/2014/main" id="{EDDF3721-7A50-DBFA-48E6-0799905C4094}"/>
              </a:ext>
            </a:extLst>
          </p:cNvPr>
          <p:cNvSpPr txBox="1">
            <a:spLocks/>
          </p:cNvSpPr>
          <p:nvPr/>
        </p:nvSpPr>
        <p:spPr>
          <a:xfrm>
            <a:off x="508049" y="1193693"/>
            <a:ext cx="8127900" cy="667448"/>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dirty="0">
                <a:latin typeface="Work Sans"/>
              </a:rPr>
              <a:t>Ensuring Digital Language and Cultural-Heritage Materials Remain Accessible, Usable, and Sustainably Managed Over Time</a:t>
            </a:r>
          </a:p>
          <a:p>
            <a:pPr defTabSz="685800">
              <a:lnSpc>
                <a:spcPct val="95000"/>
              </a:lnSpc>
              <a:spcAft>
                <a:spcPts val="300"/>
              </a:spcAft>
              <a:defRPr/>
            </a:pPr>
            <a:endParaRPr lang="en-GB" sz="2300" b="1" dirty="0">
              <a:solidFill>
                <a:srgbClr val="000000">
                  <a:lumMod val="50000"/>
                </a:srgbClr>
              </a:solidFill>
              <a:latin typeface="Work Sans Black"/>
            </a:endParaRPr>
          </a:p>
        </p:txBody>
      </p:sp>
      <p:sp>
        <p:nvSpPr>
          <p:cNvPr id="6" name="sketch line">
            <a:extLst>
              <a:ext uri="{FF2B5EF4-FFF2-40B4-BE49-F238E27FC236}">
                <a16:creationId xmlns:a16="http://schemas.microsoft.com/office/drawing/2014/main" id="{613B2D13-4E81-0D40-F42B-651AF4750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
        <p:nvSpPr>
          <p:cNvPr id="8" name="Google Shape;510;p80">
            <a:extLst>
              <a:ext uri="{FF2B5EF4-FFF2-40B4-BE49-F238E27FC236}">
                <a16:creationId xmlns:a16="http://schemas.microsoft.com/office/drawing/2014/main" id="{00C7D4A9-3088-89FE-596B-2905D664DE6D}"/>
              </a:ext>
            </a:extLst>
          </p:cNvPr>
          <p:cNvSpPr txBox="1">
            <a:spLocks/>
          </p:cNvSpPr>
          <p:nvPr/>
        </p:nvSpPr>
        <p:spPr>
          <a:xfrm>
            <a:off x="496808" y="117978"/>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Implementing PILARS</a:t>
            </a:r>
          </a:p>
        </p:txBody>
      </p:sp>
    </p:spTree>
    <p:extLst>
      <p:ext uri="{BB962C8B-B14F-4D97-AF65-F5344CB8AC3E}">
        <p14:creationId xmlns:p14="http://schemas.microsoft.com/office/powerpoint/2010/main" val="1609359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516F2-FB06-C180-8142-0176E4448CAA}"/>
            </a:ext>
          </a:extLst>
        </p:cNvPr>
        <p:cNvGrpSpPr/>
        <p:nvPr/>
      </p:nvGrpSpPr>
      <p:grpSpPr>
        <a:xfrm>
          <a:off x="0" y="0"/>
          <a:ext cx="0" cy="0"/>
          <a:chOff x="0" y="0"/>
          <a:chExt cx="0" cy="0"/>
        </a:xfrm>
      </p:grpSpPr>
      <p:pic>
        <p:nvPicPr>
          <p:cNvPr id="11266" name="Picture 2">
            <a:extLst>
              <a:ext uri="{FF2B5EF4-FFF2-40B4-BE49-F238E27FC236}">
                <a16:creationId xmlns:a16="http://schemas.microsoft.com/office/drawing/2014/main" id="{5E0072A2-92F1-17CC-2BF0-72A1B40229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3358" y="1043704"/>
            <a:ext cx="5058455" cy="364776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41908C9-9358-2016-56ED-A95937075E4C}"/>
              </a:ext>
            </a:extLst>
          </p:cNvPr>
          <p:cNvSpPr txBox="1"/>
          <p:nvPr/>
        </p:nvSpPr>
        <p:spPr>
          <a:xfrm>
            <a:off x="864196" y="2267420"/>
            <a:ext cx="2481942" cy="1200329"/>
          </a:xfrm>
          <a:prstGeom prst="rect">
            <a:avLst/>
          </a:prstGeom>
          <a:noFill/>
        </p:spPr>
        <p:txBody>
          <a:bodyPr wrap="square">
            <a:spAutoFit/>
          </a:bodyPr>
          <a:lstStyle/>
          <a:p>
            <a:pPr algn="l" rtl="0">
              <a:spcAft>
                <a:spcPts val="1200"/>
              </a:spcAft>
              <a:buNone/>
            </a:pPr>
            <a:r>
              <a:rPr lang="en-US" sz="1800" b="0" i="0" u="none" strike="noStrike">
                <a:effectLst/>
                <a:latin typeface="Work Sans" pitchFamily="2" charset="77"/>
              </a:rPr>
              <a:t>Portals can be then indexed from the storage to make them findable</a:t>
            </a:r>
            <a:endParaRPr lang="en-US" b="0" i="0" u="none" strike="noStrike">
              <a:effectLst/>
              <a:latin typeface="Work Sans" pitchFamily="2" charset="77"/>
            </a:endParaRPr>
          </a:p>
        </p:txBody>
      </p:sp>
      <p:sp>
        <p:nvSpPr>
          <p:cNvPr id="2" name="Google Shape;510;p80">
            <a:extLst>
              <a:ext uri="{FF2B5EF4-FFF2-40B4-BE49-F238E27FC236}">
                <a16:creationId xmlns:a16="http://schemas.microsoft.com/office/drawing/2014/main" id="{FDB10A6F-4D6F-C9E1-1E87-90C7ADBD2B52}"/>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Index</a:t>
            </a:r>
          </a:p>
        </p:txBody>
      </p:sp>
      <p:sp>
        <p:nvSpPr>
          <p:cNvPr id="4" name="sketch line">
            <a:extLst>
              <a:ext uri="{FF2B5EF4-FFF2-40B4-BE49-F238E27FC236}">
                <a16:creationId xmlns:a16="http://schemas.microsoft.com/office/drawing/2014/main" id="{3910D0F2-E983-D3EC-F88B-5DD10E1905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90192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DE45E2-E88B-60F3-0045-DCC1CA1C3FCE}"/>
            </a:ext>
          </a:extLst>
        </p:cNvPr>
        <p:cNvGrpSpPr/>
        <p:nvPr/>
      </p:nvGrpSpPr>
      <p:grpSpPr>
        <a:xfrm>
          <a:off x="0" y="0"/>
          <a:ext cx="0" cy="0"/>
          <a:chOff x="0" y="0"/>
          <a:chExt cx="0" cy="0"/>
        </a:xfrm>
      </p:grpSpPr>
      <p:pic>
        <p:nvPicPr>
          <p:cNvPr id="7" name="Picture 6" descr="A screenshot of a map&#10;&#10;AI-generated content may be incorrect.">
            <a:extLst>
              <a:ext uri="{FF2B5EF4-FFF2-40B4-BE49-F238E27FC236}">
                <a16:creationId xmlns:a16="http://schemas.microsoft.com/office/drawing/2014/main" id="{0A048E7A-9DAD-AEA3-218E-0BE84F04B854}"/>
              </a:ext>
            </a:extLst>
          </p:cNvPr>
          <p:cNvPicPr>
            <a:picLocks noChangeAspect="1"/>
          </p:cNvPicPr>
          <p:nvPr/>
        </p:nvPicPr>
        <p:blipFill>
          <a:blip r:embed="rId3"/>
          <a:stretch>
            <a:fillRect/>
          </a:stretch>
        </p:blipFill>
        <p:spPr>
          <a:xfrm>
            <a:off x="1160330" y="1577746"/>
            <a:ext cx="4881241" cy="3565754"/>
          </a:xfrm>
          <a:prstGeom prst="rect">
            <a:avLst/>
          </a:prstGeom>
        </p:spPr>
      </p:pic>
      <p:pic>
        <p:nvPicPr>
          <p:cNvPr id="9" name="Picture 8" descr="A screenshot of a computer&#10;&#10;AI-generated content may be incorrect.">
            <a:extLst>
              <a:ext uri="{FF2B5EF4-FFF2-40B4-BE49-F238E27FC236}">
                <a16:creationId xmlns:a16="http://schemas.microsoft.com/office/drawing/2014/main" id="{E3C89349-ECAB-5DBA-FCA3-0B766FFF9AF7}"/>
              </a:ext>
            </a:extLst>
          </p:cNvPr>
          <p:cNvPicPr>
            <a:picLocks noChangeAspect="1"/>
          </p:cNvPicPr>
          <p:nvPr/>
        </p:nvPicPr>
        <p:blipFill>
          <a:blip r:embed="rId4"/>
          <a:stretch>
            <a:fillRect/>
          </a:stretch>
        </p:blipFill>
        <p:spPr>
          <a:xfrm>
            <a:off x="3838175" y="754711"/>
            <a:ext cx="4974772" cy="3634078"/>
          </a:xfrm>
          <a:prstGeom prst="rect">
            <a:avLst/>
          </a:prstGeom>
        </p:spPr>
      </p:pic>
      <p:sp>
        <p:nvSpPr>
          <p:cNvPr id="2" name="Google Shape;510;p80">
            <a:extLst>
              <a:ext uri="{FF2B5EF4-FFF2-40B4-BE49-F238E27FC236}">
                <a16:creationId xmlns:a16="http://schemas.microsoft.com/office/drawing/2014/main" id="{D517077E-7E01-57BE-CD57-97A1D26D003D}"/>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Portal(s)</a:t>
            </a:r>
          </a:p>
        </p:txBody>
      </p:sp>
      <p:sp>
        <p:nvSpPr>
          <p:cNvPr id="4" name="sketch line">
            <a:extLst>
              <a:ext uri="{FF2B5EF4-FFF2-40B4-BE49-F238E27FC236}">
                <a16:creationId xmlns:a16="http://schemas.microsoft.com/office/drawing/2014/main" id="{410A32D7-8916-6FA6-E230-3FD85D7A5C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4108669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0FEB06-F31E-2B41-922A-1C2B2D7EBECC}"/>
            </a:ext>
          </a:extLst>
        </p:cNvPr>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30D65BB-23BB-20AE-2E86-93B4A35DB2B9}"/>
              </a:ext>
            </a:extLst>
          </p:cNvPr>
          <p:cNvGraphicFramePr>
            <a:graphicFrameLocks noGrp="1"/>
          </p:cNvGraphicFramePr>
          <p:nvPr>
            <p:extLst>
              <p:ext uri="{D42A27DB-BD31-4B8C-83A1-F6EECF244321}">
                <p14:modId xmlns:p14="http://schemas.microsoft.com/office/powerpoint/2010/main" val="1574389650"/>
              </p:ext>
            </p:extLst>
          </p:nvPr>
        </p:nvGraphicFramePr>
        <p:xfrm>
          <a:off x="4078941" y="2310003"/>
          <a:ext cx="4545768" cy="2640957"/>
        </p:xfrm>
        <a:graphic>
          <a:graphicData uri="http://schemas.openxmlformats.org/drawingml/2006/table">
            <a:tbl>
              <a:tblPr>
                <a:solidFill>
                  <a:schemeClr val="accent2">
                    <a:lumMod val="20000"/>
                    <a:lumOff val="80000"/>
                  </a:schemeClr>
                </a:solidFill>
              </a:tblPr>
              <a:tblGrid>
                <a:gridCol w="2272884">
                  <a:extLst>
                    <a:ext uri="{9D8B030D-6E8A-4147-A177-3AD203B41FA5}">
                      <a16:colId xmlns:a16="http://schemas.microsoft.com/office/drawing/2014/main" val="365365901"/>
                    </a:ext>
                  </a:extLst>
                </a:gridCol>
                <a:gridCol w="2272884">
                  <a:extLst>
                    <a:ext uri="{9D8B030D-6E8A-4147-A177-3AD203B41FA5}">
                      <a16:colId xmlns:a16="http://schemas.microsoft.com/office/drawing/2014/main" val="2037753673"/>
                    </a:ext>
                  </a:extLst>
                </a:gridCol>
              </a:tblGrid>
              <a:tr h="462516">
                <a:tc>
                  <a:txBody>
                    <a:bodyPr/>
                    <a:lstStyle/>
                    <a:p>
                      <a:pPr rtl="0" fontAlgn="t">
                        <a:spcBef>
                          <a:spcPts val="1200"/>
                        </a:spcBef>
                        <a:spcAft>
                          <a:spcPts val="1200"/>
                        </a:spcAft>
                        <a:buNone/>
                      </a:pPr>
                      <a:r>
                        <a:rPr lang="en-US" sz="1100" b="1" i="0" u="none" strike="noStrike">
                          <a:solidFill>
                            <a:schemeClr val="bg1"/>
                          </a:solidFill>
                          <a:effectLst/>
                          <a:latin typeface="Work Sans" pitchFamily="2" charset="77"/>
                        </a:rPr>
                        <a:t>Benefits</a:t>
                      </a:r>
                      <a:endParaRPr lang="en-US">
                        <a:solidFill>
                          <a:schemeClr val="bg1"/>
                        </a:solidFill>
                        <a:effectLst/>
                        <a:latin typeface="Work Sans" pitchFamily="2" charset="77"/>
                      </a:endParaRPr>
                    </a:p>
                  </a:txBody>
                  <a:tcPr marL="95250" marR="95250" marT="95250" marB="95250" anchor="ctr">
                    <a:lnL w="9525" cap="flat" cmpd="sng" algn="ctr">
                      <a:solidFill>
                        <a:srgbClr val="9E9E9E"/>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solidFill>
                      <a:schemeClr val="accent2"/>
                    </a:solidFill>
                  </a:tcPr>
                </a:tc>
                <a:tc>
                  <a:txBody>
                    <a:bodyPr/>
                    <a:lstStyle/>
                    <a:p>
                      <a:pPr rtl="0" fontAlgn="t">
                        <a:spcBef>
                          <a:spcPts val="1200"/>
                        </a:spcBef>
                        <a:spcAft>
                          <a:spcPts val="1200"/>
                        </a:spcAft>
                        <a:buNone/>
                      </a:pPr>
                      <a:r>
                        <a:rPr lang="en-US" sz="1100" b="1" i="0" u="none" strike="noStrike">
                          <a:solidFill>
                            <a:schemeClr val="bg1"/>
                          </a:solidFill>
                          <a:effectLst/>
                          <a:latin typeface="Work Sans" pitchFamily="2" charset="77"/>
                        </a:rPr>
                        <a:t>Challenges &amp; Considerations</a:t>
                      </a:r>
                      <a:endParaRPr lang="en-US">
                        <a:solidFill>
                          <a:schemeClr val="bg1"/>
                        </a:solidFill>
                        <a:effectLst/>
                        <a:latin typeface="Work Sans" pitchFamily="2" charset="77"/>
                      </a:endParaRPr>
                    </a:p>
                  </a:txBody>
                  <a:tcPr marL="95250" marR="95250" marT="95250" marB="95250" anchor="ctr">
                    <a:lnL w="12700" cap="flat" cmpd="sng" algn="ctr">
                      <a:solidFill>
                        <a:schemeClr val="bg1"/>
                      </a:solidFill>
                      <a:prstDash val="solid"/>
                      <a:round/>
                      <a:headEnd type="none" w="med" len="med"/>
                      <a:tailEnd type="none" w="med" len="med"/>
                    </a:lnL>
                    <a:lnR w="9525" cap="flat" cmpd="sng" algn="ctr">
                      <a:solidFill>
                        <a:srgbClr val="9E9E9E"/>
                      </a:solidFill>
                      <a:prstDash val="solid"/>
                      <a:round/>
                      <a:headEnd type="none" w="med" len="med"/>
                      <a:tailEnd type="none" w="med" len="med"/>
                    </a:lnR>
                    <a:lnT w="12700" cap="flat" cmpd="sng" algn="ctr">
                      <a:noFill/>
                      <a:prstDash val="solid"/>
                      <a:round/>
                      <a:headEnd type="none" w="med" len="med"/>
                      <a:tailEnd type="none" w="med" len="med"/>
                    </a:lnT>
                    <a:lnB w="9525" cap="flat" cmpd="sng" algn="ctr">
                      <a:noFill/>
                      <a:prstDash val="solid"/>
                      <a:round/>
                      <a:headEnd type="none" w="med" len="med"/>
                      <a:tailEnd type="none" w="med" len="med"/>
                    </a:lnB>
                    <a:solidFill>
                      <a:schemeClr val="accent2"/>
                    </a:solidFill>
                  </a:tcPr>
                </a:tc>
                <a:extLst>
                  <a:ext uri="{0D108BD9-81ED-4DB2-BD59-A6C34878D82A}">
                    <a16:rowId xmlns:a16="http://schemas.microsoft.com/office/drawing/2014/main" val="842801546"/>
                  </a:ext>
                </a:extLst>
              </a:tr>
              <a:tr h="554190">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Scalability across organizations</a:t>
                      </a:r>
                      <a:endParaRPr lang="en-US">
                        <a:effectLst/>
                        <a:latin typeface="Work Sans" pitchFamily="2" charset="77"/>
                      </a:endParaRPr>
                    </a:p>
                  </a:txBody>
                  <a:tcPr marL="95250" marR="95250" marT="95250" marB="95250">
                    <a:lnL w="9525" cap="flat" cmpd="sng" algn="ctr">
                      <a:noFill/>
                      <a:prstDash val="solid"/>
                      <a:round/>
                      <a:headEnd type="none" w="med" len="med"/>
                      <a:tailEnd type="none" w="med" len="med"/>
                    </a:lnL>
                    <a:lnR w="12700" cap="flat" cmpd="sng" algn="ctr">
                      <a:solidFill>
                        <a:schemeClr val="accent2"/>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Ensuring trust among domains</a:t>
                      </a:r>
                      <a:endParaRPr lang="en-US">
                        <a:effectLst/>
                        <a:latin typeface="Work Sans" pitchFamily="2" charset="77"/>
                      </a:endParaRPr>
                    </a:p>
                  </a:txBody>
                  <a:tcPr marL="95250" marR="95250" marT="95250" marB="95250">
                    <a:lnL w="12700" cap="flat" cmpd="sng" algn="ctr">
                      <a:solidFill>
                        <a:schemeClr val="accent2"/>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0172129"/>
                  </a:ext>
                </a:extLst>
              </a:tr>
              <a:tr h="730641">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Fine-grained, dynamic access control</a:t>
                      </a:r>
                      <a:endParaRPr lang="en-US">
                        <a:effectLst/>
                        <a:latin typeface="Work Sans" pitchFamily="2" charset="77"/>
                      </a:endParaRPr>
                    </a:p>
                  </a:txBody>
                  <a:tcPr marL="95250" marR="95250" marT="95250" marB="95250">
                    <a:lnL w="9525" cap="flat" cmpd="sng" algn="ctr">
                      <a:noFill/>
                      <a:prstDash val="solid"/>
                      <a:round/>
                      <a:headEnd type="none" w="med" len="med"/>
                      <a:tailEnd type="none" w="med" len="med"/>
                    </a:lnL>
                    <a:lnR w="12700" cap="flat" cmpd="sng" algn="ctr">
                      <a:solidFill>
                        <a:schemeClr val="accent2"/>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Performance overhead of distributed checks</a:t>
                      </a:r>
                      <a:endParaRPr lang="en-US">
                        <a:effectLst/>
                        <a:latin typeface="Work Sans" pitchFamily="2" charset="77"/>
                      </a:endParaRPr>
                    </a:p>
                  </a:txBody>
                  <a:tcPr marL="95250" marR="95250" marT="95250" marB="95250">
                    <a:lnL w="12700" cap="flat" cmpd="sng" algn="ctr">
                      <a:solidFill>
                        <a:schemeClr val="accent2"/>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3523808"/>
                  </a:ext>
                </a:extLst>
              </a:tr>
              <a:tr h="745762">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Compliance with FAIR’s “Accessible” principle</a:t>
                      </a:r>
                      <a:endParaRPr lang="en-US">
                        <a:effectLst/>
                        <a:latin typeface="Work Sans" pitchFamily="2" charset="77"/>
                      </a:endParaRPr>
                    </a:p>
                  </a:txBody>
                  <a:tcPr marL="95250" marR="95250" marT="95250" marB="95250">
                    <a:lnL w="9525" cap="flat" cmpd="sng" algn="ctr">
                      <a:noFill/>
                      <a:prstDash val="solid"/>
                      <a:round/>
                      <a:headEnd type="none" w="med" len="med"/>
                      <a:tailEnd type="none" w="med" len="med"/>
                    </a:lnL>
                    <a:lnR w="12700" cap="flat" cmpd="sng" algn="ctr">
                      <a:solidFill>
                        <a:schemeClr val="accent2"/>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fontAlgn="t">
                        <a:spcBef>
                          <a:spcPts val="1200"/>
                        </a:spcBef>
                        <a:spcAft>
                          <a:spcPts val="1200"/>
                        </a:spcAft>
                        <a:buNone/>
                      </a:pPr>
                      <a:r>
                        <a:rPr lang="en-US" sz="1400" b="0" i="0" u="none" strike="noStrike">
                          <a:solidFill>
                            <a:srgbClr val="000000"/>
                          </a:solidFill>
                          <a:effectLst/>
                          <a:latin typeface="Work Sans" pitchFamily="2" charset="77"/>
                        </a:rPr>
                        <a:t>Handling license revocation, privacy, and interoperability</a:t>
                      </a:r>
                      <a:endParaRPr lang="en-US">
                        <a:effectLst/>
                        <a:latin typeface="Work Sans" pitchFamily="2" charset="77"/>
                      </a:endParaRPr>
                    </a:p>
                  </a:txBody>
                  <a:tcPr marL="95250" marR="95250" marT="95250" marB="95250">
                    <a:lnL w="12700" cap="flat" cmpd="sng" algn="ctr">
                      <a:solidFill>
                        <a:schemeClr val="accent2"/>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981342"/>
                  </a:ext>
                </a:extLst>
              </a:tr>
            </a:tbl>
          </a:graphicData>
        </a:graphic>
      </p:graphicFrame>
      <p:sp>
        <p:nvSpPr>
          <p:cNvPr id="5" name="Rectangle 1">
            <a:extLst>
              <a:ext uri="{FF2B5EF4-FFF2-40B4-BE49-F238E27FC236}">
                <a16:creationId xmlns:a16="http://schemas.microsoft.com/office/drawing/2014/main" id="{D443C093-5E21-535F-602A-08B3350F1D85}"/>
              </a:ext>
            </a:extLst>
          </p:cNvPr>
          <p:cNvSpPr>
            <a:spLocks noChangeArrowheads="1"/>
          </p:cNvSpPr>
          <p:nvPr/>
        </p:nvSpPr>
        <p:spPr bwMode="auto">
          <a:xfrm>
            <a:off x="388340" y="810896"/>
            <a:ext cx="3583025" cy="430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defTabSz="914400" eaLnBrk="0" fontAlgn="base" hangingPunct="0">
              <a:spcBef>
                <a:spcPct val="0"/>
              </a:spcBef>
              <a:spcAft>
                <a:spcPct val="0"/>
              </a:spcAft>
            </a:pPr>
            <a:r>
              <a:rPr kumimoji="0" lang="en-US" altLang="en-US" sz="1400" b="0" i="0" u="none" strike="noStrike" cap="none" normalizeH="0" baseline="0">
                <a:ln>
                  <a:noFill/>
                </a:ln>
                <a:solidFill>
                  <a:srgbClr val="000000"/>
                </a:solidFill>
                <a:effectLst/>
                <a:latin typeface="Work Sans"/>
                <a:cs typeface="Arial"/>
              </a:rPr>
              <a:t>A </a:t>
            </a:r>
            <a:r>
              <a:rPr kumimoji="0" lang="en-US" altLang="en-US" sz="1400" b="1" i="0" u="none" strike="noStrike" cap="none" normalizeH="0" baseline="0">
                <a:ln>
                  <a:noFill/>
                </a:ln>
                <a:solidFill>
                  <a:srgbClr val="000000"/>
                </a:solidFill>
                <a:effectLst/>
                <a:latin typeface="Work Sans"/>
                <a:cs typeface="Arial"/>
              </a:rPr>
              <a:t>distributed access control system</a:t>
            </a:r>
            <a:r>
              <a:rPr kumimoji="0" lang="en-US" altLang="en-US" sz="1400" b="0" i="0" u="none" strike="noStrike" cap="none" normalizeH="0" baseline="0">
                <a:ln>
                  <a:noFill/>
                </a:ln>
                <a:solidFill>
                  <a:srgbClr val="000000"/>
                </a:solidFill>
                <a:effectLst/>
                <a:latin typeface="Work Sans"/>
                <a:cs typeface="Arial"/>
              </a:rPr>
              <a:t> that leverages </a:t>
            </a:r>
            <a:r>
              <a:rPr lang="en-US" altLang="en-US" sz="1400" b="1">
                <a:solidFill>
                  <a:srgbClr val="000000"/>
                </a:solidFill>
                <a:latin typeface="Work Sans"/>
                <a:cs typeface="Arial"/>
              </a:rPr>
              <a:t>federated </a:t>
            </a:r>
            <a:r>
              <a:rPr lang="en-US" altLang="en-US" sz="1400" b="1" err="1">
                <a:solidFill>
                  <a:srgbClr val="000000"/>
                </a:solidFill>
                <a:latin typeface="Work Sans"/>
                <a:cs typeface="Arial"/>
              </a:rPr>
              <a:t>authenication</a:t>
            </a:r>
            <a:r>
              <a:rPr lang="en-US" altLang="en-US" sz="1400" b="1">
                <a:solidFill>
                  <a:srgbClr val="000000"/>
                </a:solidFill>
                <a:latin typeface="Work Sans"/>
                <a:cs typeface="Arial"/>
              </a:rPr>
              <a:t> (AAF) </a:t>
            </a:r>
            <a:r>
              <a:rPr lang="en-US" altLang="en-US" sz="1400">
                <a:solidFill>
                  <a:srgbClr val="000000"/>
                </a:solidFill>
                <a:latin typeface="Work Sans"/>
                <a:cs typeface="Arial"/>
              </a:rPr>
              <a:t>independently of</a:t>
            </a:r>
            <a:r>
              <a:rPr lang="en-US" altLang="en-US" sz="1400" b="1">
                <a:solidFill>
                  <a:srgbClr val="000000"/>
                </a:solidFill>
                <a:latin typeface="Work Sans"/>
                <a:cs typeface="Arial"/>
              </a:rPr>
              <a:t> </a:t>
            </a:r>
            <a:r>
              <a:rPr kumimoji="0" lang="en-US" altLang="en-US" sz="1400" b="1" i="0" u="none" strike="noStrike" cap="none" normalizeH="0" baseline="0">
                <a:ln>
                  <a:noFill/>
                </a:ln>
                <a:solidFill>
                  <a:srgbClr val="000000"/>
                </a:solidFill>
                <a:effectLst/>
                <a:latin typeface="Work Sans"/>
                <a:cs typeface="Arial"/>
              </a:rPr>
              <a:t>authorization</a:t>
            </a:r>
            <a:r>
              <a:rPr lang="en-US" altLang="en-US" sz="1400" b="1">
                <a:solidFill>
                  <a:srgbClr val="000000"/>
                </a:solidFill>
                <a:latin typeface="Work Sans"/>
                <a:cs typeface="Arial"/>
              </a:rPr>
              <a:t> services</a:t>
            </a:r>
            <a:r>
              <a:rPr kumimoji="0" lang="en-US" altLang="en-US" sz="1400" b="0" i="0" u="none" strike="noStrike" cap="none" normalizeH="0" baseline="0">
                <a:ln>
                  <a:noFill/>
                </a:ln>
                <a:solidFill>
                  <a:srgbClr val="000000"/>
                </a:solidFill>
                <a:effectLst/>
                <a:latin typeface="Work Sans"/>
                <a:cs typeface="Arial"/>
              </a:rPr>
              <a:t>.</a:t>
            </a:r>
            <a:endParaRPr lang="en-US" altLang="en-US" sz="1400" b="0" i="0" u="none" strike="noStrike" cap="none" normalizeH="0" baseline="0">
              <a:ln>
                <a:noFill/>
              </a:ln>
              <a:solidFill>
                <a:srgbClr val="000000"/>
              </a:solidFill>
              <a:effectLst/>
              <a:latin typeface="Work Sans"/>
              <a:cs typeface="Arial"/>
            </a:endParaRPr>
          </a:p>
          <a:p>
            <a:pPr marL="0" marR="0" lvl="0" indent="0" algn="l" defTabSz="914400" rtl="0" eaLnBrk="0" fontAlgn="base" latinLnBrk="0" hangingPunct="0">
              <a:lnSpc>
                <a:spcPct val="100000"/>
              </a:lnSpc>
              <a:spcBef>
                <a:spcPct val="0"/>
              </a:spcBef>
              <a:spcAft>
                <a:spcPct val="0"/>
              </a:spcAft>
              <a:buClrTx/>
              <a:buSzTx/>
              <a:tabLst/>
            </a:pPr>
            <a:br>
              <a:rPr lang="en-US" altLang="en-US" sz="1400" b="1" i="0" u="none" strike="noStrike" cap="none" normalizeH="0" baseline="0">
                <a:ln>
                  <a:noFill/>
                </a:ln>
                <a:effectLst/>
                <a:latin typeface="Work Sans" pitchFamily="2" charset="77"/>
                <a:cs typeface="Arial" panose="020B0604020202020204" pitchFamily="34" charset="0"/>
              </a:rPr>
            </a:br>
            <a:r>
              <a:rPr kumimoji="0" lang="en-US" altLang="en-US" sz="1400" b="1" i="0" u="none" strike="noStrike" cap="none" normalizeH="0" baseline="0">
                <a:ln>
                  <a:noFill/>
                </a:ln>
                <a:solidFill>
                  <a:srgbClr val="000000"/>
                </a:solidFill>
                <a:effectLst/>
                <a:latin typeface="Work Sans"/>
                <a:cs typeface="Arial"/>
              </a:rPr>
              <a:t>Key features:</a:t>
            </a:r>
            <a:endParaRPr lang="en-US" altLang="en-US" sz="1400" b="1" i="0" u="none" strike="noStrike" cap="none" normalizeH="0" baseline="0">
              <a:ln>
                <a:noFill/>
              </a:ln>
              <a:solidFill>
                <a:srgbClr val="000000"/>
              </a:solidFill>
              <a:effectLst/>
              <a:latin typeface="Work Sans"/>
              <a:cs typeface="Arial"/>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00">
                <a:solidFill>
                  <a:srgbClr val="000000"/>
                </a:solidFill>
                <a:latin typeface="Work Sans"/>
                <a:cs typeface="Arial"/>
              </a:rPr>
              <a:t>License-based</a:t>
            </a:r>
            <a:r>
              <a:rPr kumimoji="0" lang="en-US" altLang="en-US" sz="1400" i="0" u="none" strike="noStrike" cap="none" normalizeH="0" baseline="0">
                <a:ln>
                  <a:noFill/>
                </a:ln>
                <a:solidFill>
                  <a:srgbClr val="000000"/>
                </a:solidFill>
                <a:effectLst/>
                <a:latin typeface="Work Sans"/>
                <a:cs typeface="Arial"/>
              </a:rPr>
              <a:t> access control </a:t>
            </a:r>
            <a:endParaRPr lang="en-US" altLang="en-US" sz="1400" i="0" u="none" strike="noStrike" cap="none" normalizeH="0" baseline="0">
              <a:ln>
                <a:noFill/>
              </a:ln>
              <a:solidFill>
                <a:srgbClr val="000000"/>
              </a:solidFill>
              <a:effectLst/>
              <a:latin typeface="Work Sans"/>
              <a:cs typeface="Arial"/>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s-MX" altLang="en-US" sz="1400">
                <a:solidFill>
                  <a:srgbClr val="000000"/>
                </a:solidFill>
                <a:latin typeface="Work Sans"/>
                <a:cs typeface="Arial"/>
              </a:rPr>
              <a:t>E</a:t>
            </a:r>
            <a:r>
              <a:rPr kumimoji="0" lang="en-US" altLang="en-US" sz="1400" i="0" u="none" strike="noStrike" cap="none" normalizeH="0" baseline="0" err="1">
                <a:ln>
                  <a:noFill/>
                </a:ln>
                <a:solidFill>
                  <a:srgbClr val="000000"/>
                </a:solidFill>
                <a:effectLst/>
                <a:latin typeface="Work Sans"/>
                <a:cs typeface="Arial"/>
              </a:rPr>
              <a:t>nforcement</a:t>
            </a:r>
            <a:r>
              <a:rPr kumimoji="0" lang="en-US" altLang="en-US" sz="1400" i="0" u="none" strike="noStrike" cap="none" normalizeH="0" baseline="0">
                <a:ln>
                  <a:noFill/>
                </a:ln>
                <a:solidFill>
                  <a:srgbClr val="000000"/>
                </a:solidFill>
                <a:effectLst/>
                <a:latin typeface="Work Sans"/>
                <a:cs typeface="Arial"/>
              </a:rPr>
              <a:t> </a:t>
            </a:r>
            <a:r>
              <a:rPr kumimoji="0" lang="es-MX" altLang="en-US" sz="1400" i="0" u="none" strike="noStrike" cap="none" normalizeH="0" baseline="0" err="1">
                <a:ln>
                  <a:noFill/>
                </a:ln>
                <a:solidFill>
                  <a:srgbClr val="000000"/>
                </a:solidFill>
                <a:effectLst/>
                <a:latin typeface="Work Sans"/>
                <a:cs typeface="Arial"/>
              </a:rPr>
              <a:t>points</a:t>
            </a:r>
            <a:endParaRPr lang="en-US" altLang="en-US" sz="1400" i="0" u="none" strike="noStrike" cap="none" normalizeH="0" baseline="0">
              <a:ln>
                <a:noFill/>
              </a:ln>
              <a:solidFill>
                <a:srgbClr val="000000"/>
              </a:solidFill>
              <a:effectLst/>
              <a:latin typeface="Work Sans"/>
              <a:cs typeface="Arial"/>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i="0" u="none" strike="noStrike" cap="none" normalizeH="0" baseline="0">
                <a:ln>
                  <a:noFill/>
                </a:ln>
                <a:solidFill>
                  <a:srgbClr val="000000"/>
                </a:solidFill>
                <a:effectLst/>
                <a:latin typeface="Work Sans"/>
                <a:cs typeface="Arial"/>
              </a:rPr>
              <a:t>Interoperable protocols</a:t>
            </a:r>
            <a:endParaRPr lang="en-US" altLang="en-US" sz="1400" i="0" u="none" strike="noStrike" cap="none" normalizeH="0" baseline="0">
              <a:ln>
                <a:noFill/>
              </a:ln>
              <a:solidFill>
                <a:srgbClr val="000000"/>
              </a:solidFill>
              <a:effectLst/>
              <a:latin typeface="Work Sans"/>
              <a:cs typeface="Aria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a:ln>
                <a:noFill/>
              </a:ln>
              <a:solidFill>
                <a:srgbClr val="000000"/>
              </a:solidFill>
              <a:effectLst/>
              <a:latin typeface="Work Sans" pitchFamily="2" charset="77"/>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Work Sans"/>
                <a:cs typeface="Arial"/>
              </a:rPr>
              <a:t>Motivation</a:t>
            </a:r>
            <a:endParaRPr kumimoji="0" lang="en-US" altLang="en-US" sz="1400" b="0" i="0" u="none" strike="noStrike" cap="none" normalizeH="0" baseline="0">
              <a:ln>
                <a:noFill/>
              </a:ln>
              <a:solidFill>
                <a:srgbClr val="000000"/>
              </a:solidFill>
              <a:effectLst/>
              <a:latin typeface="Work Sans"/>
              <a:cs typeface="Arial"/>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a:ln>
                  <a:noFill/>
                </a:ln>
                <a:solidFill>
                  <a:srgbClr val="000000"/>
                </a:solidFill>
                <a:effectLst/>
                <a:latin typeface="Work Sans"/>
                <a:cs typeface="Arial"/>
              </a:rPr>
              <a:t>FAIR data principles require not just openness but </a:t>
            </a:r>
            <a:r>
              <a:rPr kumimoji="0" lang="en-US" altLang="en-US" sz="1400" b="1" i="0" u="none" strike="noStrike" cap="none" normalizeH="0" baseline="0">
                <a:ln>
                  <a:noFill/>
                </a:ln>
                <a:solidFill>
                  <a:srgbClr val="000000"/>
                </a:solidFill>
                <a:effectLst/>
                <a:latin typeface="Work Sans"/>
                <a:cs typeface="Arial"/>
              </a:rPr>
              <a:t>controlled access</a:t>
            </a:r>
            <a:r>
              <a:rPr kumimoji="0" lang="en-US" altLang="en-US" sz="1400" b="0" i="0" u="none" strike="noStrike" cap="none" normalizeH="0" baseline="0">
                <a:ln>
                  <a:noFill/>
                </a:ln>
                <a:solidFill>
                  <a:srgbClr val="000000"/>
                </a:solidFill>
                <a:effectLst/>
                <a:latin typeface="Work Sans"/>
                <a:cs typeface="Arial"/>
              </a:rPr>
              <a:t> in many contexts.</a:t>
            </a:r>
            <a:endParaRPr lang="en-US" altLang="en-US" sz="1400" b="0" i="0" u="none" strike="noStrike" cap="none" normalizeH="0" baseline="0">
              <a:ln>
                <a:noFill/>
              </a:ln>
              <a:solidFill>
                <a:srgbClr val="000000"/>
              </a:solidFill>
              <a:effectLst/>
              <a:latin typeface="Work Sans"/>
              <a:cs typeface="Arial"/>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a:ln>
                <a:noFill/>
              </a:ln>
              <a:solidFill>
                <a:srgbClr val="000000"/>
              </a:solidFill>
              <a:effectLst/>
              <a:latin typeface="Work Sans" pitchFamily="2" charset="77"/>
              <a:cs typeface="Arial" panose="020B0604020202020204" pitchFamily="34" charset="0"/>
            </a:endParaRPr>
          </a:p>
          <a:p>
            <a:pPr defTabSz="914400" eaLnBrk="0" fontAlgn="base" hangingPunct="0">
              <a:spcBef>
                <a:spcPct val="0"/>
              </a:spcBef>
              <a:spcAft>
                <a:spcPct val="0"/>
              </a:spcAft>
            </a:pPr>
            <a:r>
              <a:rPr kumimoji="0" lang="en-US" altLang="en-US" sz="1400" b="0" i="0" u="none" strike="noStrike" cap="none" normalizeH="0" baseline="0">
                <a:ln>
                  <a:noFill/>
                </a:ln>
                <a:solidFill>
                  <a:srgbClr val="000000"/>
                </a:solidFill>
                <a:effectLst/>
                <a:latin typeface="Work Sans"/>
                <a:cs typeface="Arial"/>
              </a:rPr>
              <a:t>Traditional centralized access control solutions struggle with scalability, </a:t>
            </a:r>
            <a:r>
              <a:rPr lang="en-US" altLang="en-US" sz="1400">
                <a:solidFill>
                  <a:srgbClr val="000000"/>
                </a:solidFill>
                <a:latin typeface="Work Sans"/>
                <a:cs typeface="Arial"/>
              </a:rPr>
              <a:t>sustainability, </a:t>
            </a:r>
            <a:r>
              <a:rPr kumimoji="0" lang="en-US" altLang="en-US" sz="1400" b="0" i="0" u="none" strike="noStrike" cap="none" normalizeH="0" baseline="0">
                <a:ln>
                  <a:noFill/>
                </a:ln>
                <a:solidFill>
                  <a:srgbClr val="000000"/>
                </a:solidFill>
                <a:effectLst/>
                <a:latin typeface="Work Sans"/>
                <a:cs typeface="Arial"/>
              </a:rPr>
              <a:t>cross-institutional trust, privacy, and fine-grained permissions.</a:t>
            </a:r>
            <a:endParaRPr lang="en-US" altLang="en-US" sz="1400" b="0" i="0" u="none" strike="noStrike" cap="none" normalizeH="0" baseline="0">
              <a:ln>
                <a:noFill/>
              </a:ln>
              <a:solidFill>
                <a:srgbClr val="000000"/>
              </a:solidFill>
              <a:effectLst/>
              <a:latin typeface="Work Sans"/>
              <a:cs typeface="Arial"/>
            </a:endParaRPr>
          </a:p>
        </p:txBody>
      </p:sp>
      <p:sp>
        <p:nvSpPr>
          <p:cNvPr id="7" name="TextBox 6">
            <a:extLst>
              <a:ext uri="{FF2B5EF4-FFF2-40B4-BE49-F238E27FC236}">
                <a16:creationId xmlns:a16="http://schemas.microsoft.com/office/drawing/2014/main" id="{7E94C058-F93F-1089-8543-C6DA1BD62B06}"/>
              </a:ext>
            </a:extLst>
          </p:cNvPr>
          <p:cNvSpPr txBox="1"/>
          <p:nvPr/>
        </p:nvSpPr>
        <p:spPr>
          <a:xfrm>
            <a:off x="3967676" y="882092"/>
            <a:ext cx="5006486" cy="1384995"/>
          </a:xfrm>
          <a:prstGeom prst="rect">
            <a:avLst/>
          </a:prstGeom>
          <a:noFill/>
        </p:spPr>
        <p:txBody>
          <a:bodyPr wrap="square" lIns="91440" tIns="45720" rIns="91440" bIns="45720" anchor="t">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a:ln>
                  <a:noFill/>
                </a:ln>
                <a:solidFill>
                  <a:srgbClr val="000000"/>
                </a:solidFill>
                <a:effectLst/>
                <a:latin typeface="Work Sans"/>
                <a:cs typeface="Arial"/>
              </a:rPr>
              <a:t>Architecture &amp; Workflow</a:t>
            </a:r>
            <a:endParaRPr lang="en-US"/>
          </a:p>
          <a:p>
            <a:pPr marL="342900" marR="0" lvl="0" indent="-342900" algn="l" defTabSz="914400" rtl="0" eaLnBrk="0" fontAlgn="base" latinLnBrk="0" hangingPunct="0">
              <a:lnSpc>
                <a:spcPct val="100000"/>
              </a:lnSpc>
              <a:spcBef>
                <a:spcPct val="0"/>
              </a:spcBef>
              <a:spcAft>
                <a:spcPct val="0"/>
              </a:spcAft>
              <a:buClrTx/>
              <a:buSzTx/>
              <a:buAutoNum type="arabicPeriod"/>
              <a:tabLst/>
            </a:pPr>
            <a:r>
              <a:rPr kumimoji="0" lang="en-US" altLang="en-US" sz="1400" i="0" u="none" strike="noStrike" cap="none" normalizeH="0" baseline="0">
                <a:ln>
                  <a:noFill/>
                </a:ln>
                <a:solidFill>
                  <a:srgbClr val="000000"/>
                </a:solidFill>
                <a:effectLst/>
                <a:latin typeface="Work Sans"/>
                <a:cs typeface="Arial"/>
              </a:rPr>
              <a:t>User requests access</a:t>
            </a:r>
            <a:endParaRPr lang="en-US"/>
          </a:p>
          <a:p>
            <a:pPr marL="342900" indent="-342900" defTabSz="914400">
              <a:spcBef>
                <a:spcPct val="0"/>
              </a:spcBef>
              <a:spcAft>
                <a:spcPct val="0"/>
              </a:spcAft>
              <a:buAutoNum type="arabicPeriod"/>
            </a:pPr>
            <a:r>
              <a:rPr lang="en-US" sz="1400">
                <a:solidFill>
                  <a:srgbClr val="000000"/>
                </a:solidFill>
                <a:latin typeface="Work Sans"/>
                <a:cs typeface="Arial"/>
              </a:rPr>
              <a:t>Enforcement point at repository</a:t>
            </a:r>
          </a:p>
          <a:p>
            <a:pPr marL="342900" indent="-342900" defTabSz="914400">
              <a:spcBef>
                <a:spcPct val="0"/>
              </a:spcBef>
              <a:spcAft>
                <a:spcPct val="0"/>
              </a:spcAft>
              <a:buAutoNum type="arabicPeriod"/>
            </a:pPr>
            <a:r>
              <a:rPr lang="en-US" altLang="en-US" sz="1400">
                <a:solidFill>
                  <a:srgbClr val="000000"/>
                </a:solidFill>
                <a:latin typeface="Work Sans"/>
                <a:cs typeface="Arial"/>
              </a:rPr>
              <a:t>Repository polls authorization server if necessary</a:t>
            </a:r>
            <a:endParaRPr lang="en-US"/>
          </a:p>
          <a:p>
            <a:pPr marL="342900" indent="-342900" defTabSz="914400">
              <a:spcBef>
                <a:spcPct val="0"/>
              </a:spcBef>
              <a:spcAft>
                <a:spcPct val="0"/>
              </a:spcAft>
              <a:buAutoNum type="arabicPeriod"/>
            </a:pPr>
            <a:r>
              <a:rPr lang="en-US" sz="1400">
                <a:solidFill>
                  <a:srgbClr val="000000"/>
                </a:solidFill>
                <a:latin typeface="Work Sans"/>
                <a:cs typeface="Arial"/>
              </a:rPr>
              <a:t>Decision point at authorization server</a:t>
            </a:r>
          </a:p>
          <a:p>
            <a:pPr marL="342900" marR="0" lvl="0" indent="-342900" algn="l" defTabSz="914400" rtl="0" eaLnBrk="0" fontAlgn="base" latinLnBrk="0" hangingPunct="0">
              <a:lnSpc>
                <a:spcPct val="100000"/>
              </a:lnSpc>
              <a:spcBef>
                <a:spcPct val="0"/>
              </a:spcBef>
              <a:spcAft>
                <a:spcPct val="0"/>
              </a:spcAft>
              <a:buClrTx/>
              <a:buSzTx/>
              <a:buAutoNum type="arabicPeriod"/>
              <a:tabLst/>
            </a:pPr>
            <a:r>
              <a:rPr lang="en-US" altLang="en-US" sz="1400">
                <a:solidFill>
                  <a:srgbClr val="000000"/>
                </a:solidFill>
                <a:latin typeface="Work Sans"/>
                <a:cs typeface="Arial"/>
              </a:rPr>
              <a:t>Audit</a:t>
            </a:r>
            <a:r>
              <a:rPr kumimoji="0" lang="en-US" altLang="en-US" sz="1400" i="0" u="none" strike="noStrike" cap="none" normalizeH="0" baseline="0">
                <a:ln>
                  <a:noFill/>
                </a:ln>
                <a:solidFill>
                  <a:srgbClr val="000000"/>
                </a:solidFill>
                <a:effectLst/>
                <a:latin typeface="Work Sans"/>
                <a:cs typeface="Arial"/>
              </a:rPr>
              <a:t> &amp; logging</a:t>
            </a:r>
            <a:endParaRPr lang="en-US"/>
          </a:p>
        </p:txBody>
      </p:sp>
      <p:sp>
        <p:nvSpPr>
          <p:cNvPr id="4" name="Google Shape;510;p80">
            <a:extLst>
              <a:ext uri="{FF2B5EF4-FFF2-40B4-BE49-F238E27FC236}">
                <a16:creationId xmlns:a16="http://schemas.microsoft.com/office/drawing/2014/main" id="{55AA1ED3-C0D4-49A3-A624-BE14D89FC0D6}"/>
              </a:ext>
            </a:extLst>
          </p:cNvPr>
          <p:cNvSpPr txBox="1">
            <a:spLocks/>
          </p:cNvSpPr>
          <p:nvPr/>
        </p:nvSpPr>
        <p:spPr>
          <a:xfrm>
            <a:off x="496809" y="143095"/>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Access Control</a:t>
            </a:r>
          </a:p>
        </p:txBody>
      </p:sp>
      <p:sp>
        <p:nvSpPr>
          <p:cNvPr id="6" name="sketch line">
            <a:extLst>
              <a:ext uri="{FF2B5EF4-FFF2-40B4-BE49-F238E27FC236}">
                <a16:creationId xmlns:a16="http://schemas.microsoft.com/office/drawing/2014/main" id="{4F7123E4-CBD8-DA37-3E4B-6BA194453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36155181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87C2F-9A27-9CC9-1949-69C59E636F38}"/>
            </a:ext>
          </a:extLst>
        </p:cNvPr>
        <p:cNvGrpSpPr/>
        <p:nvPr/>
      </p:nvGrpSpPr>
      <p:grpSpPr>
        <a:xfrm>
          <a:off x="0" y="0"/>
          <a:ext cx="0" cy="0"/>
          <a:chOff x="0" y="0"/>
          <a:chExt cx="0" cy="0"/>
        </a:xfrm>
      </p:grpSpPr>
      <p:sp>
        <p:nvSpPr>
          <p:cNvPr id="2" name="Google Shape;510;p80">
            <a:extLst>
              <a:ext uri="{FF2B5EF4-FFF2-40B4-BE49-F238E27FC236}">
                <a16:creationId xmlns:a16="http://schemas.microsoft.com/office/drawing/2014/main" id="{CB388AD6-D99F-A12D-6133-28ADA215AB96}"/>
              </a:ext>
            </a:extLst>
          </p:cNvPr>
          <p:cNvSpPr txBox="1">
            <a:spLocks/>
          </p:cNvSpPr>
          <p:nvPr/>
        </p:nvSpPr>
        <p:spPr>
          <a:xfrm>
            <a:off x="508050" y="15293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Access Control</a:t>
            </a:r>
          </a:p>
        </p:txBody>
      </p:sp>
      <p:sp>
        <p:nvSpPr>
          <p:cNvPr id="4" name="sketch line">
            <a:extLst>
              <a:ext uri="{FF2B5EF4-FFF2-40B4-BE49-F238E27FC236}">
                <a16:creationId xmlns:a16="http://schemas.microsoft.com/office/drawing/2014/main" id="{61BB5A2C-FFD2-7C55-8F41-265B24ECF1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pic>
        <p:nvPicPr>
          <p:cNvPr id="7" name="Picture 6" descr="A screenshot of a computer&#10;&#10;AI-generated content may be incorrect.">
            <a:extLst>
              <a:ext uri="{FF2B5EF4-FFF2-40B4-BE49-F238E27FC236}">
                <a16:creationId xmlns:a16="http://schemas.microsoft.com/office/drawing/2014/main" id="{ECD8D397-5FFE-6E91-0A9F-28228CD26F85}"/>
              </a:ext>
            </a:extLst>
          </p:cNvPr>
          <p:cNvPicPr>
            <a:picLocks noChangeAspect="1"/>
          </p:cNvPicPr>
          <p:nvPr/>
        </p:nvPicPr>
        <p:blipFill>
          <a:blip r:embed="rId3"/>
          <a:stretch>
            <a:fillRect/>
          </a:stretch>
        </p:blipFill>
        <p:spPr>
          <a:xfrm>
            <a:off x="2363250" y="768708"/>
            <a:ext cx="4675077" cy="4221856"/>
          </a:xfrm>
          <a:prstGeom prst="rect">
            <a:avLst/>
          </a:prstGeom>
        </p:spPr>
      </p:pic>
    </p:spTree>
    <p:extLst>
      <p:ext uri="{BB962C8B-B14F-4D97-AF65-F5344CB8AC3E}">
        <p14:creationId xmlns:p14="http://schemas.microsoft.com/office/powerpoint/2010/main" val="3796189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4C7335-73BB-85E9-9BF6-B38120B6CE8F}"/>
            </a:ext>
          </a:extLst>
        </p:cNvPr>
        <p:cNvGrpSpPr/>
        <p:nvPr/>
      </p:nvGrpSpPr>
      <p:grpSpPr>
        <a:xfrm>
          <a:off x="0" y="0"/>
          <a:ext cx="0" cy="0"/>
          <a:chOff x="0" y="0"/>
          <a:chExt cx="0" cy="0"/>
        </a:xfrm>
      </p:grpSpPr>
      <p:sp>
        <p:nvSpPr>
          <p:cNvPr id="2" name="Google Shape;510;p80">
            <a:extLst>
              <a:ext uri="{FF2B5EF4-FFF2-40B4-BE49-F238E27FC236}">
                <a16:creationId xmlns:a16="http://schemas.microsoft.com/office/drawing/2014/main" id="{CCE06335-BCF7-09BC-87FA-8EB2BB3F57E6}"/>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AU" sz="2400" b="1" dirty="0">
                <a:solidFill>
                  <a:srgbClr val="383838"/>
                </a:solidFill>
                <a:latin typeface="Work Sans"/>
              </a:rPr>
              <a:t>Key Learnings and Future Plans</a:t>
            </a:r>
            <a:endParaRPr lang="en-GB" sz="2300" b="1" dirty="0">
              <a:solidFill>
                <a:srgbClr val="000000">
                  <a:lumMod val="50000"/>
                </a:srgbClr>
              </a:solidFill>
              <a:latin typeface="Work Sans Black"/>
            </a:endParaRPr>
          </a:p>
        </p:txBody>
      </p:sp>
      <p:sp>
        <p:nvSpPr>
          <p:cNvPr id="4" name="sketch line">
            <a:extLst>
              <a:ext uri="{FF2B5EF4-FFF2-40B4-BE49-F238E27FC236}">
                <a16:creationId xmlns:a16="http://schemas.microsoft.com/office/drawing/2014/main" id="{4B8692C2-F932-87AE-F7B5-6D9F6A085A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pic>
        <p:nvPicPr>
          <p:cNvPr id="3" name="Picture 2" descr="A group of people sitting around tables in a room&#10;&#10;AI-generated content may be incorrect.">
            <a:extLst>
              <a:ext uri="{FF2B5EF4-FFF2-40B4-BE49-F238E27FC236}">
                <a16:creationId xmlns:a16="http://schemas.microsoft.com/office/drawing/2014/main" id="{2CA2DCE3-80B0-D0FA-7539-ADE05CF8511B}"/>
              </a:ext>
            </a:extLst>
          </p:cNvPr>
          <p:cNvPicPr>
            <a:picLocks noChangeAspect="1"/>
          </p:cNvPicPr>
          <p:nvPr/>
        </p:nvPicPr>
        <p:blipFill>
          <a:blip r:embed="rId3"/>
          <a:stretch>
            <a:fillRect/>
          </a:stretch>
        </p:blipFill>
        <p:spPr>
          <a:xfrm>
            <a:off x="2439140" y="1263127"/>
            <a:ext cx="4243236" cy="2651125"/>
          </a:xfrm>
          <a:prstGeom prst="rect">
            <a:avLst/>
          </a:prstGeom>
        </p:spPr>
      </p:pic>
    </p:spTree>
    <p:extLst>
      <p:ext uri="{BB962C8B-B14F-4D97-AF65-F5344CB8AC3E}">
        <p14:creationId xmlns:p14="http://schemas.microsoft.com/office/powerpoint/2010/main" val="16684556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FE2D80-1728-C407-C2E3-352F15FEE64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58ABD25-3258-7F95-7416-FCC4B8DFAD46}"/>
              </a:ext>
            </a:extLst>
          </p:cNvPr>
          <p:cNvSpPr txBox="1"/>
          <p:nvPr/>
        </p:nvSpPr>
        <p:spPr>
          <a:xfrm>
            <a:off x="283372" y="1155733"/>
            <a:ext cx="4428327" cy="3416320"/>
          </a:xfrm>
          <a:prstGeom prst="rect">
            <a:avLst/>
          </a:prstGeom>
          <a:noFill/>
        </p:spPr>
        <p:txBody>
          <a:bodyPr wrap="square" lIns="91440" tIns="45720" rIns="91440" bIns="45720" rtlCol="0" anchor="t">
            <a:spAutoFit/>
          </a:bodyPr>
          <a:lstStyle/>
          <a:p>
            <a:r>
              <a:rPr lang="en-US">
                <a:latin typeface="Work Sans"/>
              </a:rPr>
              <a:t>The focus is on </a:t>
            </a:r>
            <a:r>
              <a:rPr lang="en-US" b="1">
                <a:latin typeface="Work Sans"/>
              </a:rPr>
              <a:t>delivery</a:t>
            </a:r>
            <a:r>
              <a:rPr lang="en-US">
                <a:latin typeface="Work Sans"/>
              </a:rPr>
              <a:t> </a:t>
            </a:r>
          </a:p>
          <a:p>
            <a:endParaRPr lang="en-US">
              <a:latin typeface="Work Sans" pitchFamily="2" charset="77"/>
            </a:endParaRPr>
          </a:p>
          <a:p>
            <a:pPr marL="285750" indent="-285750">
              <a:buFont typeface="Arial" panose="020B0604020202020204" pitchFamily="34" charset="0"/>
              <a:buChar char="•"/>
            </a:pPr>
            <a:r>
              <a:rPr lang="en-US">
                <a:latin typeface="Work Sans"/>
              </a:rPr>
              <a:t>Decisions are made for </a:t>
            </a:r>
            <a:r>
              <a:rPr lang="en-US" b="1">
                <a:latin typeface="Work Sans"/>
              </a:rPr>
              <a:t>speed and appearance</a:t>
            </a:r>
            <a:r>
              <a:rPr lang="en-US">
                <a:latin typeface="Work Sans"/>
              </a:rPr>
              <a:t>,</a:t>
            </a:r>
          </a:p>
          <a:p>
            <a:pPr marL="285750" indent="-285750">
              <a:buFont typeface="Arial" panose="020B0604020202020204" pitchFamily="34" charset="0"/>
              <a:buChar char="•"/>
            </a:pPr>
            <a:r>
              <a:rPr lang="en-US">
                <a:latin typeface="Work Sans"/>
              </a:rPr>
              <a:t>Code, data, and dependencies often become </a:t>
            </a:r>
            <a:r>
              <a:rPr lang="en-US" b="1">
                <a:latin typeface="Work Sans"/>
              </a:rPr>
              <a:t>conflated </a:t>
            </a:r>
            <a:r>
              <a:rPr lang="en-US">
                <a:latin typeface="Work Sans"/>
              </a:rPr>
              <a:t>.</a:t>
            </a:r>
          </a:p>
          <a:p>
            <a:pPr marL="285750" indent="-285750">
              <a:buFont typeface="Arial" panose="020B0604020202020204" pitchFamily="34" charset="0"/>
              <a:buChar char="•"/>
            </a:pPr>
            <a:r>
              <a:rPr lang="en-US">
                <a:latin typeface="Work Sans"/>
              </a:rPr>
              <a:t>When the developer moves on, </a:t>
            </a:r>
            <a:r>
              <a:rPr lang="en-US" b="1">
                <a:latin typeface="Work Sans"/>
              </a:rPr>
              <a:t>knowledge and maintenance capacity disappear</a:t>
            </a:r>
            <a:r>
              <a:rPr lang="en-US">
                <a:latin typeface="Work Sans"/>
              </a:rPr>
              <a:t>.</a:t>
            </a:r>
          </a:p>
          <a:p>
            <a:pPr marL="285750" indent="-285750">
              <a:buFont typeface="Arial" panose="020B0604020202020204" pitchFamily="34" charset="0"/>
              <a:buChar char="•"/>
            </a:pPr>
            <a:r>
              <a:rPr lang="en-US">
                <a:latin typeface="Work Sans"/>
              </a:rPr>
              <a:t>What began as a useful tool can become </a:t>
            </a:r>
            <a:r>
              <a:rPr lang="en-US" b="1">
                <a:latin typeface="Work Sans"/>
              </a:rPr>
              <a:t>a fragile, unmaintained system</a:t>
            </a:r>
            <a:endParaRPr lang="en-US">
              <a:latin typeface="Work Sans"/>
            </a:endParaRPr>
          </a:p>
        </p:txBody>
      </p:sp>
      <p:sp>
        <p:nvSpPr>
          <p:cNvPr id="2" name="Google Shape;510;p80">
            <a:extLst>
              <a:ext uri="{FF2B5EF4-FFF2-40B4-BE49-F238E27FC236}">
                <a16:creationId xmlns:a16="http://schemas.microsoft.com/office/drawing/2014/main" id="{6CF409F5-3A33-1FC9-CAB0-59AA77D6DE3F}"/>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US" sz="2400">
                <a:ea typeface="Calibri"/>
                <a:cs typeface="Calibri"/>
              </a:rPr>
              <a:t>Beyond project  </a:t>
            </a:r>
            <a:r>
              <a:rPr lang="en-US" sz="2400" b="1">
                <a:ea typeface="Calibri"/>
                <a:cs typeface="Calibri"/>
              </a:rPr>
              <a:t>websites; sustainable dashboards</a:t>
            </a:r>
            <a:endParaRPr lang="en-GB" sz="4500" b="1">
              <a:solidFill>
                <a:srgbClr val="000000">
                  <a:lumMod val="50000"/>
                </a:srgbClr>
              </a:solidFill>
              <a:latin typeface="Work Sans" pitchFamily="2" charset="77"/>
            </a:endParaRPr>
          </a:p>
        </p:txBody>
      </p:sp>
      <p:sp>
        <p:nvSpPr>
          <p:cNvPr id="5" name="sketch line">
            <a:extLst>
              <a:ext uri="{FF2B5EF4-FFF2-40B4-BE49-F238E27FC236}">
                <a16:creationId xmlns:a16="http://schemas.microsoft.com/office/drawing/2014/main" id="{22A15B72-8417-1EFE-6BCC-8E4564B1E0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
        <p:nvSpPr>
          <p:cNvPr id="7" name="TextBox 6">
            <a:extLst>
              <a:ext uri="{FF2B5EF4-FFF2-40B4-BE49-F238E27FC236}">
                <a16:creationId xmlns:a16="http://schemas.microsoft.com/office/drawing/2014/main" id="{BE5442CB-4C3B-421D-EC70-D456BCC789F6}"/>
              </a:ext>
            </a:extLst>
          </p:cNvPr>
          <p:cNvSpPr txBox="1"/>
          <p:nvPr/>
        </p:nvSpPr>
        <p:spPr>
          <a:xfrm>
            <a:off x="4822231" y="1155733"/>
            <a:ext cx="4148929" cy="3693319"/>
          </a:xfrm>
          <a:prstGeom prst="rect">
            <a:avLst/>
          </a:prstGeom>
          <a:noFill/>
        </p:spPr>
        <p:txBody>
          <a:bodyPr wrap="square" lIns="91440" tIns="45720" rIns="91440" bIns="45720" anchor="t">
            <a:spAutoFit/>
          </a:bodyPr>
          <a:lstStyle/>
          <a:p>
            <a:r>
              <a:rPr lang="en-US">
                <a:latin typeface="Work Sans" pitchFamily="2" charset="77"/>
              </a:rPr>
              <a:t>The focus shifts from quick delivery to </a:t>
            </a:r>
            <a:r>
              <a:rPr lang="en-US" b="1">
                <a:latin typeface="Work Sans" pitchFamily="2" charset="77"/>
              </a:rPr>
              <a:t>long-term value and maintainability</a:t>
            </a:r>
            <a:r>
              <a:rPr lang="en-US">
                <a:latin typeface="Work Sans" pitchFamily="2" charset="77"/>
              </a:rPr>
              <a:t>.</a:t>
            </a:r>
          </a:p>
          <a:p>
            <a:endParaRPr lang="en-US">
              <a:latin typeface="Work Sans" pitchFamily="2" charset="77"/>
            </a:endParaRPr>
          </a:p>
          <a:p>
            <a:pPr marL="285750" indent="-285750">
              <a:buFont typeface="Arial" panose="020B0604020202020204" pitchFamily="34" charset="0"/>
              <a:buChar char="•"/>
            </a:pPr>
            <a:r>
              <a:rPr lang="en-US" sz="1800">
                <a:latin typeface="Work Sans" pitchFamily="2" charset="77"/>
              </a:rPr>
              <a:t>Systems are built with </a:t>
            </a:r>
            <a:r>
              <a:rPr lang="en-US" sz="1800" b="1">
                <a:latin typeface="Work Sans" pitchFamily="2" charset="77"/>
              </a:rPr>
              <a:t>open standards, </a:t>
            </a:r>
          </a:p>
          <a:p>
            <a:pPr marL="285750" indent="-285750">
              <a:buFont typeface="Arial" panose="020B0604020202020204" pitchFamily="34" charset="0"/>
              <a:buChar char="•"/>
            </a:pPr>
            <a:r>
              <a:rPr lang="en-US" sz="1800">
                <a:latin typeface="Work Sans"/>
              </a:rPr>
              <a:t>Data and code are </a:t>
            </a:r>
            <a:r>
              <a:rPr lang="en-US" sz="1800" b="1">
                <a:latin typeface="Work Sans"/>
              </a:rPr>
              <a:t>portable</a:t>
            </a:r>
            <a:r>
              <a:rPr lang="en-US" b="1">
                <a:latin typeface="Work Sans"/>
              </a:rPr>
              <a:t> and separate</a:t>
            </a:r>
            <a:endParaRPr lang="en-US" sz="1800" b="1">
              <a:latin typeface="Work Sans" pitchFamily="2" charset="77"/>
            </a:endParaRPr>
          </a:p>
          <a:p>
            <a:pPr marL="285750" indent="-285750">
              <a:buFont typeface="Arial" panose="020B0604020202020204" pitchFamily="34" charset="0"/>
              <a:buChar char="•"/>
            </a:pPr>
            <a:r>
              <a:rPr lang="en-US" sz="1800">
                <a:latin typeface="Work Sans" pitchFamily="2" charset="77"/>
              </a:rPr>
              <a:t>Maintenance is part of the design </a:t>
            </a:r>
          </a:p>
          <a:p>
            <a:pPr marL="285750" indent="-285750">
              <a:buFont typeface="Arial" panose="020B0604020202020204" pitchFamily="34" charset="0"/>
              <a:buChar char="•"/>
            </a:pPr>
            <a:r>
              <a:rPr lang="en-US" sz="1800">
                <a:latin typeface="Work Sans" pitchFamily="2" charset="77"/>
              </a:rPr>
              <a:t>The result is a system that </a:t>
            </a:r>
            <a:r>
              <a:rPr lang="en-US" sz="1800" b="1">
                <a:latin typeface="Work Sans" pitchFamily="2" charset="77"/>
              </a:rPr>
              <a:t>endures beyond individual projects and people</a:t>
            </a:r>
            <a:endParaRPr lang="en-US" sz="1800">
              <a:latin typeface="Work Sans" pitchFamily="2" charset="77"/>
            </a:endParaRPr>
          </a:p>
        </p:txBody>
      </p:sp>
    </p:spTree>
    <p:extLst>
      <p:ext uri="{BB962C8B-B14F-4D97-AF65-F5344CB8AC3E}">
        <p14:creationId xmlns:p14="http://schemas.microsoft.com/office/powerpoint/2010/main" val="2405300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6DD3E-C50D-99E7-C73D-828A5C4541E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CA42765-8DA7-4F67-A56B-BB502D1865EF}"/>
              </a:ext>
            </a:extLst>
          </p:cNvPr>
          <p:cNvSpPr txBox="1"/>
          <p:nvPr/>
        </p:nvSpPr>
        <p:spPr>
          <a:xfrm>
            <a:off x="425027" y="1413975"/>
            <a:ext cx="4951306" cy="2585323"/>
          </a:xfrm>
          <a:prstGeom prst="rect">
            <a:avLst/>
          </a:prstGeom>
          <a:noFill/>
        </p:spPr>
        <p:txBody>
          <a:bodyPr wrap="square" rtlCol="0">
            <a:spAutoFit/>
          </a:bodyPr>
          <a:lstStyle/>
          <a:p>
            <a:pPr lvl="0" defTabSz="914400" eaLnBrk="0" fontAlgn="base" hangingPunct="0">
              <a:spcBef>
                <a:spcPct val="0"/>
              </a:spcBef>
              <a:spcAft>
                <a:spcPct val="0"/>
              </a:spcAft>
            </a:pPr>
            <a:r>
              <a:rPr lang="en-US" altLang="en-US" b="1" dirty="0">
                <a:solidFill>
                  <a:srgbClr val="383838"/>
                </a:solidFill>
                <a:latin typeface="Work Sans" pitchFamily="2" charset="77"/>
              </a:rPr>
              <a:t>Fix bugs </a:t>
            </a:r>
            <a:r>
              <a:rPr lang="en-US" altLang="en-US" dirty="0">
                <a:solidFill>
                  <a:srgbClr val="383838"/>
                </a:solidFill>
                <a:latin typeface="Work Sans" pitchFamily="2" charset="77"/>
              </a:rPr>
              <a:t>maintain our tools UX improvements</a:t>
            </a:r>
          </a:p>
          <a:p>
            <a:pPr lvl="0" defTabSz="914400" eaLnBrk="0" fontAlgn="base" hangingPunct="0">
              <a:spcBef>
                <a:spcPct val="0"/>
              </a:spcBef>
              <a:spcAft>
                <a:spcPct val="0"/>
              </a:spcAft>
            </a:pPr>
            <a:endParaRPr lang="en-US" altLang="en-US" b="1" dirty="0">
              <a:solidFill>
                <a:srgbClr val="383838"/>
              </a:solidFill>
              <a:latin typeface="Work Sans" pitchFamily="2" charset="77"/>
            </a:endParaRPr>
          </a:p>
          <a:p>
            <a:pPr lvl="0" defTabSz="914400" eaLnBrk="0" fontAlgn="base" hangingPunct="0">
              <a:spcBef>
                <a:spcPct val="0"/>
              </a:spcBef>
              <a:spcAft>
                <a:spcPct val="0"/>
              </a:spcAft>
            </a:pPr>
            <a:r>
              <a:rPr lang="en-US" altLang="en-US" b="1" dirty="0">
                <a:solidFill>
                  <a:srgbClr val="383838"/>
                </a:solidFill>
                <a:latin typeface="Work Sans" pitchFamily="2" charset="77"/>
              </a:rPr>
              <a:t>Design and implement </a:t>
            </a:r>
            <a:r>
              <a:rPr lang="en-US" altLang="en-US" dirty="0">
                <a:solidFill>
                  <a:srgbClr val="383838"/>
                </a:solidFill>
                <a:latin typeface="Work Sans" pitchFamily="2" charset="77"/>
              </a:rPr>
              <a:t>complete Workflow for Interactive Deposits</a:t>
            </a:r>
          </a:p>
          <a:p>
            <a:pPr lvl="0" defTabSz="914400" eaLnBrk="0" fontAlgn="base" hangingPunct="0">
              <a:spcBef>
                <a:spcPct val="0"/>
              </a:spcBef>
              <a:spcAft>
                <a:spcPct val="0"/>
              </a:spcAft>
            </a:pPr>
            <a:endParaRPr lang="en-US" altLang="en-US" b="1" dirty="0">
              <a:solidFill>
                <a:srgbClr val="383838"/>
              </a:solidFill>
              <a:latin typeface="Work Sans" pitchFamily="2" charset="77"/>
            </a:endParaRPr>
          </a:p>
          <a:p>
            <a:pPr lvl="0" defTabSz="914400" eaLnBrk="0" fontAlgn="base" hangingPunct="0">
              <a:spcBef>
                <a:spcPct val="0"/>
              </a:spcBef>
              <a:spcAft>
                <a:spcPct val="0"/>
              </a:spcAft>
            </a:pPr>
            <a:r>
              <a:rPr lang="en-US" altLang="en-US" b="1" dirty="0">
                <a:solidFill>
                  <a:srgbClr val="383838"/>
                </a:solidFill>
                <a:latin typeface="Work Sans" pitchFamily="2" charset="77"/>
              </a:rPr>
              <a:t>Add </a:t>
            </a:r>
            <a:r>
              <a:rPr lang="en-US" altLang="en-US" dirty="0">
                <a:solidFill>
                  <a:srgbClr val="383838"/>
                </a:solidFill>
                <a:latin typeface="Work Sans" pitchFamily="2" charset="77"/>
              </a:rPr>
              <a:t>more language data collections</a:t>
            </a:r>
          </a:p>
          <a:p>
            <a:pPr lvl="0" defTabSz="914400" eaLnBrk="0" fontAlgn="base" hangingPunct="0">
              <a:spcBef>
                <a:spcPct val="0"/>
              </a:spcBef>
              <a:spcAft>
                <a:spcPct val="0"/>
              </a:spcAft>
            </a:pPr>
            <a:endParaRPr lang="en-US" altLang="en-US" b="1" dirty="0">
              <a:solidFill>
                <a:srgbClr val="383838"/>
              </a:solidFill>
              <a:latin typeface="Work Sans" pitchFamily="2" charset="77"/>
            </a:endParaRPr>
          </a:p>
          <a:p>
            <a:pPr lvl="0" defTabSz="914400" eaLnBrk="0" fontAlgn="base" hangingPunct="0">
              <a:spcBef>
                <a:spcPct val="0"/>
              </a:spcBef>
              <a:spcAft>
                <a:spcPct val="0"/>
              </a:spcAft>
            </a:pPr>
            <a:r>
              <a:rPr lang="en-US" altLang="en-US" b="1" dirty="0">
                <a:solidFill>
                  <a:srgbClr val="383838"/>
                </a:solidFill>
                <a:latin typeface="Work Sans" pitchFamily="2" charset="77"/>
              </a:rPr>
              <a:t>Add </a:t>
            </a:r>
            <a:r>
              <a:rPr lang="en-US" altLang="en-US" dirty="0">
                <a:solidFill>
                  <a:srgbClr val="383838"/>
                </a:solidFill>
                <a:latin typeface="Work Sans" pitchFamily="2" charset="77"/>
              </a:rPr>
              <a:t>more analytical notebooks and tools</a:t>
            </a:r>
          </a:p>
        </p:txBody>
      </p:sp>
      <p:pic>
        <p:nvPicPr>
          <p:cNvPr id="7171" name="Picture 3">
            <a:extLst>
              <a:ext uri="{FF2B5EF4-FFF2-40B4-BE49-F238E27FC236}">
                <a16:creationId xmlns:a16="http://schemas.microsoft.com/office/drawing/2014/main" id="{F991DEE8-C3AD-97A9-D9C0-FC9FC7CBEF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3125" y="1158875"/>
            <a:ext cx="2825750" cy="2825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8AB8E1-F140-75D5-EBA3-AF1DF02257AB}"/>
              </a:ext>
            </a:extLst>
          </p:cNvPr>
          <p:cNvSpPr txBox="1"/>
          <p:nvPr/>
        </p:nvSpPr>
        <p:spPr>
          <a:xfrm>
            <a:off x="6287917" y="4063472"/>
            <a:ext cx="2156165" cy="276999"/>
          </a:xfrm>
          <a:prstGeom prst="rect">
            <a:avLst/>
          </a:prstGeom>
          <a:noFill/>
        </p:spPr>
        <p:txBody>
          <a:bodyPr wrap="square">
            <a:spAutoFit/>
          </a:bodyPr>
          <a:lstStyle/>
          <a:p>
            <a:pPr algn="l" rtl="0">
              <a:buNone/>
            </a:pPr>
            <a:r>
              <a:rPr lang="en-US" sz="1200" b="0" i="0" u="sng" strike="noStrike">
                <a:effectLst/>
                <a:latin typeface="Work Sans" pitchFamily="2" charset="77"/>
                <a:hlinkClick r:id="rId4">
                  <a:extLst>
                    <a:ext uri="{A12FA001-AC4F-418D-AE19-62706E023703}">
                      <ahyp:hlinkClr xmlns:ahyp="http://schemas.microsoft.com/office/drawing/2018/hyperlinkcolor" val="tx"/>
                    </a:ext>
                  </a:extLst>
                </a:hlinkClick>
              </a:rPr>
              <a:t>https://ocfl.io/1.1.0/spec/</a:t>
            </a:r>
            <a:endParaRPr lang="en-US" sz="1200" b="0" i="0" u="none" strike="noStrike">
              <a:effectLst/>
              <a:latin typeface="Work Sans" pitchFamily="2" charset="77"/>
            </a:endParaRPr>
          </a:p>
        </p:txBody>
      </p:sp>
      <p:sp>
        <p:nvSpPr>
          <p:cNvPr id="2" name="Google Shape;510;p80">
            <a:extLst>
              <a:ext uri="{FF2B5EF4-FFF2-40B4-BE49-F238E27FC236}">
                <a16:creationId xmlns:a16="http://schemas.microsoft.com/office/drawing/2014/main" id="{6D4D8ED9-F95E-D017-E9C9-0581305BBBBA}"/>
              </a:ext>
            </a:extLst>
          </p:cNvPr>
          <p:cNvSpPr txBox="1">
            <a:spLocks/>
          </p:cNvSpPr>
          <p:nvPr/>
        </p:nvSpPr>
        <p:spPr>
          <a:xfrm>
            <a:off x="508050" y="135228"/>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TODO</a:t>
            </a:r>
            <a:endParaRPr lang="en-US" dirty="0"/>
          </a:p>
        </p:txBody>
      </p:sp>
      <p:sp>
        <p:nvSpPr>
          <p:cNvPr id="5" name="sketch line">
            <a:extLst>
              <a:ext uri="{FF2B5EF4-FFF2-40B4-BE49-F238E27FC236}">
                <a16:creationId xmlns:a16="http://schemas.microsoft.com/office/drawing/2014/main" id="{30349EDC-8C94-ECCE-C0AD-D0A1DD0F91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2676065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9DAFA7-F709-20DD-FAC5-0B7C2F949A88}"/>
              </a:ext>
            </a:extLst>
          </p:cNvPr>
          <p:cNvSpPr>
            <a:spLocks noGrp="1"/>
          </p:cNvSpPr>
          <p:nvPr>
            <p:ph idx="1"/>
          </p:nvPr>
        </p:nvSpPr>
        <p:spPr/>
        <p:txBody>
          <a:bodyPr>
            <a:normAutofit/>
          </a:bodyPr>
          <a:lstStyle/>
          <a:p>
            <a:pPr marL="0" indent="0">
              <a:buNone/>
            </a:pPr>
            <a:r>
              <a:rPr lang="en-AU" sz="2400" b="1" dirty="0">
                <a:solidFill>
                  <a:srgbClr val="F7F2E4"/>
                </a:solidFill>
                <a:latin typeface="Work Sans" pitchFamily="2" charset="77"/>
              </a:rPr>
              <a:t>Implementing PILARS</a:t>
            </a:r>
            <a:endParaRPr lang="en-AU" sz="2400" dirty="0">
              <a:solidFill>
                <a:schemeClr val="bg1"/>
              </a:solidFill>
              <a:latin typeface="Work Sans" pitchFamily="2" charset="77"/>
            </a:endParaRPr>
          </a:p>
          <a:p>
            <a:pPr marL="0" indent="0">
              <a:buNone/>
            </a:pPr>
            <a:r>
              <a:rPr lang="en-AU" sz="2400" dirty="0">
                <a:solidFill>
                  <a:schemeClr val="bg1"/>
                </a:solidFill>
                <a:latin typeface="Work Sans" pitchFamily="2" charset="77"/>
              </a:rPr>
              <a:t>Moises Sacal Bonequi</a:t>
            </a:r>
            <a:endParaRPr lang="en-US" sz="2400" dirty="0"/>
          </a:p>
        </p:txBody>
      </p:sp>
    </p:spTree>
    <p:extLst>
      <p:ext uri="{BB962C8B-B14F-4D97-AF65-F5344CB8AC3E}">
        <p14:creationId xmlns:p14="http://schemas.microsoft.com/office/powerpoint/2010/main" val="1434795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16F018-CF4C-2A94-8329-6AF3ABE00E7F}"/>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58360AE4-A552-B250-EA46-70F00A7371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581" y="773142"/>
            <a:ext cx="6372806" cy="412639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8638638-1532-D27D-2C19-58D62D9BF77F}"/>
              </a:ext>
            </a:extLst>
          </p:cNvPr>
          <p:cNvSpPr txBox="1"/>
          <p:nvPr/>
        </p:nvSpPr>
        <p:spPr>
          <a:xfrm>
            <a:off x="446184" y="1268901"/>
            <a:ext cx="2330067" cy="2585323"/>
          </a:xfrm>
          <a:prstGeom prst="rect">
            <a:avLst/>
          </a:prstGeom>
          <a:noFill/>
        </p:spPr>
        <p:txBody>
          <a:bodyPr wrap="square">
            <a:spAutoFit/>
          </a:bodyPr>
          <a:lstStyle/>
          <a:p>
            <a:pPr algn="l" rtl="0">
              <a:buNone/>
            </a:pPr>
            <a:r>
              <a:rPr lang="en-US" sz="1800" b="0" i="0" u="none" strike="noStrike">
                <a:solidFill>
                  <a:srgbClr val="000000"/>
                </a:solidFill>
                <a:effectLst/>
                <a:latin typeface="Work Sans" pitchFamily="2" charset="77"/>
              </a:rPr>
              <a:t>The </a:t>
            </a:r>
            <a:r>
              <a:rPr lang="en-US" sz="1800" b="0" i="0" u="none" strike="noStrike" err="1">
                <a:solidFill>
                  <a:srgbClr val="000000"/>
                </a:solidFill>
                <a:effectLst/>
                <a:latin typeface="Work Sans" pitchFamily="2" charset="77"/>
              </a:rPr>
              <a:t>LDaCA</a:t>
            </a:r>
            <a:r>
              <a:rPr lang="en-US" sz="1800" b="0" i="0" u="none" strike="noStrike">
                <a:solidFill>
                  <a:srgbClr val="000000"/>
                </a:solidFill>
                <a:effectLst/>
                <a:latin typeface="Work Sans" pitchFamily="2" charset="77"/>
              </a:rPr>
              <a:t> architecture is implemented using the Protocols for Implementing Long Term Archival-Repository Services (PILARS)</a:t>
            </a:r>
            <a:endParaRPr lang="en-US" b="0" i="0" u="none" strike="noStrike">
              <a:solidFill>
                <a:srgbClr val="000000"/>
              </a:solidFill>
              <a:effectLst/>
              <a:latin typeface="Work Sans" pitchFamily="2" charset="77"/>
            </a:endParaRPr>
          </a:p>
        </p:txBody>
      </p:sp>
      <p:sp>
        <p:nvSpPr>
          <p:cNvPr id="8" name="TextBox 7">
            <a:extLst>
              <a:ext uri="{FF2B5EF4-FFF2-40B4-BE49-F238E27FC236}">
                <a16:creationId xmlns:a16="http://schemas.microsoft.com/office/drawing/2014/main" id="{8FD2DF07-C98F-87D3-E8AD-9F9C89867026}"/>
              </a:ext>
            </a:extLst>
          </p:cNvPr>
          <p:cNvSpPr txBox="1"/>
          <p:nvPr/>
        </p:nvSpPr>
        <p:spPr>
          <a:xfrm>
            <a:off x="3393257" y="2039610"/>
            <a:ext cx="5475381" cy="2585323"/>
          </a:xfrm>
          <a:prstGeom prst="rect">
            <a:avLst/>
          </a:prstGeom>
          <a:solidFill>
            <a:schemeClr val="bg1"/>
          </a:solidFill>
        </p:spPr>
        <p:txBody>
          <a:bodyPr wrap="square">
            <a:spAutoFit/>
          </a:bodyPr>
          <a:lstStyle/>
          <a:p>
            <a:pPr algn="l" rtl="0" fontAlgn="base">
              <a:spcBef>
                <a:spcPts val="981"/>
              </a:spcBef>
              <a:buFont typeface="Arial" panose="020B0604020202020204" pitchFamily="34" charset="0"/>
              <a:buChar char="•"/>
            </a:pPr>
            <a:r>
              <a:rPr lang="en-US" sz="1800" b="0" i="0" u="none" strike="noStrike">
                <a:solidFill>
                  <a:srgbClr val="000000"/>
                </a:solidFill>
                <a:effectLst/>
                <a:latin typeface="Work Sans" pitchFamily="2" charset="77"/>
              </a:rPr>
              <a:t>Data is </a:t>
            </a:r>
            <a:r>
              <a:rPr lang="en-US" sz="1800" b="1" i="0" u="none" strike="noStrike">
                <a:solidFill>
                  <a:srgbClr val="000000"/>
                </a:solidFill>
                <a:effectLst/>
                <a:latin typeface="Work Sans" pitchFamily="2" charset="77"/>
              </a:rPr>
              <a:t>portable</a:t>
            </a:r>
            <a:r>
              <a:rPr lang="en-US" sz="1800" b="0" i="0" u="none" strike="noStrike">
                <a:solidFill>
                  <a:srgbClr val="000000"/>
                </a:solidFill>
                <a:effectLst/>
                <a:latin typeface="Work Sans" pitchFamily="2" charset="77"/>
              </a:rPr>
              <a:t> and not locked into a particular storage system.</a:t>
            </a:r>
          </a:p>
          <a:p>
            <a:pPr algn="l" rtl="0" fontAlgn="base">
              <a:buFont typeface="Arial" panose="020B0604020202020204" pitchFamily="34" charset="0"/>
              <a:buChar char="•"/>
            </a:pPr>
            <a:r>
              <a:rPr lang="en-US" sz="1800" b="0" i="0" u="none" strike="noStrike">
                <a:solidFill>
                  <a:srgbClr val="000000"/>
                </a:solidFill>
                <a:effectLst/>
                <a:latin typeface="Work Sans" pitchFamily="2" charset="77"/>
              </a:rPr>
              <a:t>Data can be stored and </a:t>
            </a:r>
            <a:r>
              <a:rPr lang="en-US" sz="1800" b="1" i="0" u="none" strike="noStrike">
                <a:solidFill>
                  <a:srgbClr val="000000"/>
                </a:solidFill>
                <a:effectLst/>
                <a:latin typeface="Work Sans" pitchFamily="2" charset="77"/>
              </a:rPr>
              <a:t>described</a:t>
            </a:r>
            <a:r>
              <a:rPr lang="en-US" sz="1800" b="0" i="0" u="none" strike="noStrike">
                <a:solidFill>
                  <a:srgbClr val="000000"/>
                </a:solidFill>
                <a:effectLst/>
                <a:latin typeface="Work Sans" pitchFamily="2" charset="77"/>
              </a:rPr>
              <a:t> in systems based on Open Specifications.</a:t>
            </a:r>
          </a:p>
          <a:p>
            <a:pPr algn="l" rtl="0" fontAlgn="base">
              <a:spcAft>
                <a:spcPts val="981"/>
              </a:spcAft>
              <a:buFont typeface="Arial" panose="020B0604020202020204" pitchFamily="34" charset="0"/>
              <a:buChar char="•"/>
            </a:pPr>
            <a:r>
              <a:rPr lang="en-US" sz="1800" b="0" i="0" u="none" strike="noStrike">
                <a:solidFill>
                  <a:srgbClr val="000000"/>
                </a:solidFill>
                <a:effectLst/>
                <a:latin typeface="Work Sans" pitchFamily="2" charset="77"/>
              </a:rPr>
              <a:t>Services such as </a:t>
            </a:r>
            <a:r>
              <a:rPr lang="en-US" sz="1800" b="0" i="0" u="none" strike="noStrike" err="1">
                <a:solidFill>
                  <a:srgbClr val="000000"/>
                </a:solidFill>
                <a:effectLst/>
                <a:latin typeface="Work Sans" pitchFamily="2" charset="77"/>
              </a:rPr>
              <a:t>authorised</a:t>
            </a:r>
            <a:r>
              <a:rPr lang="en-US" sz="1800" b="0" i="0" u="none" strike="noStrike">
                <a:solidFill>
                  <a:srgbClr val="000000"/>
                </a:solidFill>
                <a:effectLst/>
                <a:latin typeface="Work Sans" pitchFamily="2" charset="77"/>
              </a:rPr>
              <a:t> access interfaces, catalogues and search engines can be </a:t>
            </a:r>
            <a:r>
              <a:rPr lang="en-US" sz="1800" b="1" i="0" u="none" strike="noStrike">
                <a:solidFill>
                  <a:srgbClr val="000000"/>
                </a:solidFill>
                <a:effectLst/>
                <a:latin typeface="Work Sans" pitchFamily="2" charset="77"/>
              </a:rPr>
              <a:t>built and rebuilt</a:t>
            </a:r>
            <a:r>
              <a:rPr lang="en-US" sz="1800" b="0" i="0" u="none" strike="noStrike">
                <a:solidFill>
                  <a:srgbClr val="000000"/>
                </a:solidFill>
                <a:effectLst/>
                <a:latin typeface="Work Sans" pitchFamily="2" charset="77"/>
              </a:rPr>
              <a:t> from these data in a storage system using Open Source Software solutions, services and tools.</a:t>
            </a:r>
          </a:p>
        </p:txBody>
      </p:sp>
      <p:sp>
        <p:nvSpPr>
          <p:cNvPr id="2" name="Google Shape;510;p80">
            <a:extLst>
              <a:ext uri="{FF2B5EF4-FFF2-40B4-BE49-F238E27FC236}">
                <a16:creationId xmlns:a16="http://schemas.microsoft.com/office/drawing/2014/main" id="{E7EF8FC6-752F-44EE-997E-5E488C2C5C3D}"/>
              </a:ext>
            </a:extLst>
          </p:cNvPr>
          <p:cNvSpPr txBox="1">
            <a:spLocks/>
          </p:cNvSpPr>
          <p:nvPr/>
        </p:nvSpPr>
        <p:spPr>
          <a:xfrm>
            <a:off x="508050" y="105341"/>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err="1">
                <a:solidFill>
                  <a:srgbClr val="000000">
                    <a:lumMod val="50000"/>
                  </a:srgbClr>
                </a:solidFill>
                <a:latin typeface="Work Sans Black"/>
              </a:rPr>
              <a:t>LDaCA</a:t>
            </a:r>
            <a:r>
              <a:rPr lang="en-GB" sz="2300" b="1" dirty="0">
                <a:solidFill>
                  <a:srgbClr val="000000">
                    <a:lumMod val="50000"/>
                  </a:srgbClr>
                </a:solidFill>
                <a:latin typeface="Work Sans Black"/>
              </a:rPr>
              <a:t> Architecture</a:t>
            </a:r>
          </a:p>
        </p:txBody>
      </p:sp>
      <p:sp>
        <p:nvSpPr>
          <p:cNvPr id="4" name="sketch line">
            <a:extLst>
              <a:ext uri="{FF2B5EF4-FFF2-40B4-BE49-F238E27FC236}">
                <a16:creationId xmlns:a16="http://schemas.microsoft.com/office/drawing/2014/main" id="{0F20C39A-C998-194A-4B0D-95B7FCCB02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812941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E9CD7-FEC9-21CB-1811-BF1038E5555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1D9AC968-D1AA-8FA8-D9F4-0809F2BFC575}"/>
              </a:ext>
            </a:extLst>
          </p:cNvPr>
          <p:cNvSpPr>
            <a:spLocks noChangeArrowheads="1"/>
          </p:cNvSpPr>
          <p:nvPr/>
        </p:nvSpPr>
        <p:spPr bwMode="auto">
          <a:xfrm>
            <a:off x="203812" y="1063401"/>
            <a:ext cx="4736677"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a:ln>
                  <a:noFill/>
                </a:ln>
                <a:solidFill>
                  <a:srgbClr val="000000"/>
                </a:solidFill>
                <a:effectLst/>
                <a:latin typeface="Work Sans" pitchFamily="2" charset="77"/>
                <a:cs typeface="Arial" panose="020B0604020202020204" pitchFamily="34" charset="0"/>
              </a:rPr>
              <a:t>A framework of protocols to design sustainable archival systems.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a:ln>
                <a:noFill/>
              </a:ln>
              <a:solidFill>
                <a:srgbClr val="000000"/>
              </a:solidFill>
              <a:effectLst/>
              <a:latin typeface="Work Sans" pitchFamily="2" charset="77"/>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a:ln>
                  <a:noFill/>
                </a:ln>
                <a:solidFill>
                  <a:srgbClr val="000000"/>
                </a:solidFill>
                <a:effectLst/>
                <a:latin typeface="Work Sans" pitchFamily="2" charset="77"/>
                <a:cs typeface="Arial" panose="020B0604020202020204" pitchFamily="34" charset="0"/>
              </a:rPr>
              <a:t>Supports </a:t>
            </a:r>
            <a:r>
              <a:rPr kumimoji="0" lang="en-US" altLang="en-US" b="1" i="0" u="none" strike="noStrike" cap="none" normalizeH="0" baseline="0">
                <a:ln>
                  <a:noFill/>
                </a:ln>
                <a:solidFill>
                  <a:srgbClr val="000000"/>
                </a:solidFill>
                <a:effectLst/>
                <a:latin typeface="Work Sans" pitchFamily="2" charset="77"/>
                <a:cs typeface="Arial" panose="020B0604020202020204" pitchFamily="34" charset="0"/>
              </a:rPr>
              <a:t>FAIR</a:t>
            </a:r>
            <a:r>
              <a:rPr kumimoji="0" lang="en-US" altLang="en-US" b="0" i="0" u="none" strike="noStrike" cap="none" normalizeH="0" baseline="0">
                <a:ln>
                  <a:noFill/>
                </a:ln>
                <a:solidFill>
                  <a:srgbClr val="000000"/>
                </a:solidFill>
                <a:effectLst/>
                <a:latin typeface="Work Sans" pitchFamily="2" charset="77"/>
                <a:cs typeface="Arial" panose="020B0604020202020204" pitchFamily="34" charset="0"/>
              </a:rPr>
              <a:t> (Findable, Accessible, Interoperable, Reusable) and </a:t>
            </a:r>
            <a:r>
              <a:rPr kumimoji="0" lang="en-US" altLang="en-US" b="1" i="0" u="none" strike="noStrike" cap="none" normalizeH="0" baseline="0">
                <a:ln>
                  <a:noFill/>
                </a:ln>
                <a:solidFill>
                  <a:srgbClr val="000000"/>
                </a:solidFill>
                <a:effectLst/>
                <a:latin typeface="Work Sans" pitchFamily="2" charset="77"/>
                <a:cs typeface="Arial" panose="020B0604020202020204" pitchFamily="34" charset="0"/>
              </a:rPr>
              <a:t>CARE</a:t>
            </a:r>
            <a:r>
              <a:rPr kumimoji="0" lang="en-US" altLang="en-US" b="0" i="0" u="none" strike="noStrike" cap="none" normalizeH="0" baseline="0">
                <a:ln>
                  <a:noFill/>
                </a:ln>
                <a:solidFill>
                  <a:srgbClr val="000000"/>
                </a:solidFill>
                <a:effectLst/>
                <a:latin typeface="Work Sans" pitchFamily="2" charset="77"/>
                <a:cs typeface="Arial" panose="020B0604020202020204" pitchFamily="34" charset="0"/>
              </a:rPr>
              <a:t> (Collective Benefit, Authority to Control, Responsibility, Ethics) principles.</a:t>
            </a:r>
            <a:endParaRPr kumimoji="0" lang="en-US" altLang="en-US" b="0" i="0" u="none" strike="noStrike" cap="none" normalizeH="0" baseline="0">
              <a:ln>
                <a:noFill/>
              </a:ln>
              <a:solidFill>
                <a:srgbClr val="000000"/>
              </a:solidFill>
              <a:effectLst/>
              <a:latin typeface="Work Sans" pitchFamily="2" charset="77"/>
            </a:endParaRPr>
          </a:p>
        </p:txBody>
      </p:sp>
      <p:sp>
        <p:nvSpPr>
          <p:cNvPr id="6" name="TextBox 5">
            <a:extLst>
              <a:ext uri="{FF2B5EF4-FFF2-40B4-BE49-F238E27FC236}">
                <a16:creationId xmlns:a16="http://schemas.microsoft.com/office/drawing/2014/main" id="{F42C2657-A3FD-23A8-82E4-08A362B70FA0}"/>
              </a:ext>
            </a:extLst>
          </p:cNvPr>
          <p:cNvSpPr txBox="1"/>
          <p:nvPr/>
        </p:nvSpPr>
        <p:spPr>
          <a:xfrm>
            <a:off x="5095303" y="1032623"/>
            <a:ext cx="3676837" cy="3395801"/>
          </a:xfrm>
          <a:prstGeom prst="rect">
            <a:avLst/>
          </a:prstGeom>
          <a:noFill/>
        </p:spPr>
        <p:txBody>
          <a:bodyPr wrap="square">
            <a:spAutoFit/>
          </a:bodyPr>
          <a:lstStyle/>
          <a:p>
            <a:pPr marL="342900" indent="-342900" algn="l" rtl="0">
              <a:spcBef>
                <a:spcPts val="1400"/>
              </a:spcBef>
              <a:spcAft>
                <a:spcPts val="400"/>
              </a:spcAft>
              <a:buAutoNum type="arabicPeriod"/>
            </a:pPr>
            <a:r>
              <a:rPr lang="en-US" sz="1400" b="1" i="0" u="none" strike="noStrike">
                <a:solidFill>
                  <a:srgbClr val="000000"/>
                </a:solidFill>
                <a:effectLst/>
                <a:latin typeface="Work Sans" pitchFamily="2" charset="77"/>
              </a:rPr>
              <a:t>Data Portability</a:t>
            </a:r>
          </a:p>
          <a:p>
            <a:pPr marL="800100" lvl="1" indent="-342900">
              <a:spcAft>
                <a:spcPts val="400"/>
              </a:spcAft>
              <a:buAutoNum type="arabicPeriod"/>
            </a:pPr>
            <a:r>
              <a:rPr lang="en-US" sz="1400" i="0" u="none" strike="noStrike">
                <a:solidFill>
                  <a:srgbClr val="000000"/>
                </a:solidFill>
                <a:effectLst/>
                <a:latin typeface="Work Sans" pitchFamily="2" charset="77"/>
              </a:rPr>
              <a:t>Commodity Storage</a:t>
            </a:r>
          </a:p>
          <a:p>
            <a:pPr marL="800100" lvl="1" indent="-342900">
              <a:spcAft>
                <a:spcPts val="400"/>
              </a:spcAft>
              <a:buAutoNum type="arabicPeriod"/>
            </a:pPr>
            <a:r>
              <a:rPr lang="en-US" sz="1400" i="0" u="none" strike="noStrike">
                <a:solidFill>
                  <a:srgbClr val="000000"/>
                </a:solidFill>
                <a:effectLst/>
                <a:latin typeface="Work Sans" pitchFamily="2" charset="77"/>
              </a:rPr>
              <a:t>Storage Objects</a:t>
            </a:r>
          </a:p>
          <a:p>
            <a:pPr marL="800100" lvl="1" indent="-342900">
              <a:spcAft>
                <a:spcPts val="400"/>
              </a:spcAft>
              <a:buAutoNum type="arabicPeriod"/>
            </a:pPr>
            <a:r>
              <a:rPr lang="en-US" sz="1400">
                <a:solidFill>
                  <a:srgbClr val="000000"/>
                </a:solidFill>
                <a:latin typeface="Work Sans" pitchFamily="2" charset="77"/>
              </a:rPr>
              <a:t>Store documentation within storage root</a:t>
            </a:r>
            <a:endParaRPr lang="en-US" sz="1400" i="0" u="none" strike="noStrike">
              <a:solidFill>
                <a:srgbClr val="000000"/>
              </a:solidFill>
              <a:effectLst/>
              <a:latin typeface="Work Sans" pitchFamily="2" charset="77"/>
            </a:endParaRPr>
          </a:p>
          <a:p>
            <a:pPr algn="l" rtl="0">
              <a:spcBef>
                <a:spcPts val="1400"/>
              </a:spcBef>
              <a:spcAft>
                <a:spcPts val="400"/>
              </a:spcAft>
              <a:buNone/>
            </a:pPr>
            <a:r>
              <a:rPr lang="en-US" sz="1400" b="1" i="0" u="none" strike="noStrike">
                <a:solidFill>
                  <a:srgbClr val="000000"/>
                </a:solidFill>
                <a:effectLst/>
                <a:latin typeface="Work Sans" pitchFamily="2" charset="77"/>
              </a:rPr>
              <a:t>2. Metadata &amp; Annotation</a:t>
            </a:r>
          </a:p>
          <a:p>
            <a:pPr marL="809625" indent="-377825" algn="l" rtl="0">
              <a:spcAft>
                <a:spcPts val="400"/>
              </a:spcAft>
              <a:buFont typeface="Arial" panose="020B0604020202020204" pitchFamily="34" charset="0"/>
              <a:buChar char="•"/>
            </a:pPr>
            <a:r>
              <a:rPr lang="en-US" sz="1400">
                <a:solidFill>
                  <a:srgbClr val="000000"/>
                </a:solidFill>
                <a:latin typeface="Work Sans" pitchFamily="2" charset="77"/>
              </a:rPr>
              <a:t>Each object has descriptive metadata (usage rights, provenance)</a:t>
            </a:r>
          </a:p>
          <a:p>
            <a:pPr marL="809625" indent="-377825" algn="l" rtl="0">
              <a:spcAft>
                <a:spcPts val="400"/>
              </a:spcAft>
              <a:buFont typeface="Arial" panose="020B0604020202020204" pitchFamily="34" charset="0"/>
              <a:buChar char="•"/>
            </a:pPr>
            <a:r>
              <a:rPr lang="en-US" sz="1400" i="0" u="none" strike="noStrike">
                <a:solidFill>
                  <a:srgbClr val="000000"/>
                </a:solidFill>
                <a:effectLst/>
                <a:latin typeface="Work Sans" pitchFamily="2" charset="77"/>
              </a:rPr>
              <a:t>Use Linked Data, Represent </a:t>
            </a:r>
            <a:r>
              <a:rPr lang="en-US" sz="1400">
                <a:solidFill>
                  <a:srgbClr val="000000"/>
                </a:solidFill>
                <a:latin typeface="Work Sans" pitchFamily="2" charset="77"/>
              </a:rPr>
              <a:t>high level structures</a:t>
            </a:r>
            <a:endParaRPr lang="en-US" sz="1400" i="0" u="none" strike="noStrike">
              <a:solidFill>
                <a:srgbClr val="000000"/>
              </a:solidFill>
              <a:effectLst/>
              <a:latin typeface="Work Sans" pitchFamily="2" charset="77"/>
            </a:endParaRPr>
          </a:p>
          <a:p>
            <a:pPr algn="l" rtl="0">
              <a:spcBef>
                <a:spcPts val="1400"/>
              </a:spcBef>
              <a:spcAft>
                <a:spcPts val="400"/>
              </a:spcAft>
              <a:buNone/>
            </a:pPr>
            <a:r>
              <a:rPr lang="en-US" sz="1400" b="1" i="0" u="none" strike="noStrike">
                <a:solidFill>
                  <a:srgbClr val="000000"/>
                </a:solidFill>
                <a:effectLst/>
                <a:latin typeface="Work Sans" pitchFamily="2" charset="77"/>
              </a:rPr>
              <a:t>3. Governance</a:t>
            </a:r>
            <a:endParaRPr lang="en-US" sz="1400" b="0" i="0" u="none" strike="noStrike">
              <a:solidFill>
                <a:srgbClr val="000000"/>
              </a:solidFill>
              <a:effectLst/>
              <a:latin typeface="Work Sans" pitchFamily="2" charset="77"/>
            </a:endParaRPr>
          </a:p>
        </p:txBody>
      </p:sp>
      <p:sp>
        <p:nvSpPr>
          <p:cNvPr id="4" name="Google Shape;510;p80">
            <a:extLst>
              <a:ext uri="{FF2B5EF4-FFF2-40B4-BE49-F238E27FC236}">
                <a16:creationId xmlns:a16="http://schemas.microsoft.com/office/drawing/2014/main" id="{BE17CCC4-D045-71C2-8537-6CBE92DB58DE}"/>
              </a:ext>
            </a:extLst>
          </p:cNvPr>
          <p:cNvSpPr txBox="1">
            <a:spLocks/>
          </p:cNvSpPr>
          <p:nvPr/>
        </p:nvSpPr>
        <p:spPr>
          <a:xfrm>
            <a:off x="508050" y="140545"/>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PILARS </a:t>
            </a:r>
          </a:p>
        </p:txBody>
      </p:sp>
      <p:sp>
        <p:nvSpPr>
          <p:cNvPr id="5" name="sketch line">
            <a:extLst>
              <a:ext uri="{FF2B5EF4-FFF2-40B4-BE49-F238E27FC236}">
                <a16:creationId xmlns:a16="http://schemas.microsoft.com/office/drawing/2014/main" id="{F4158707-5F88-2A8E-0C83-3841C40AB4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
        <p:nvSpPr>
          <p:cNvPr id="9" name="TextBox 8">
            <a:extLst>
              <a:ext uri="{FF2B5EF4-FFF2-40B4-BE49-F238E27FC236}">
                <a16:creationId xmlns:a16="http://schemas.microsoft.com/office/drawing/2014/main" id="{D8CB78C5-27C0-7006-8162-666AFE51EDBF}"/>
              </a:ext>
            </a:extLst>
          </p:cNvPr>
          <p:cNvSpPr txBox="1"/>
          <p:nvPr/>
        </p:nvSpPr>
        <p:spPr>
          <a:xfrm>
            <a:off x="203812" y="3347845"/>
            <a:ext cx="2700826" cy="1200329"/>
          </a:xfrm>
          <a:prstGeom prst="rect">
            <a:avLst/>
          </a:prstGeom>
          <a:noFill/>
        </p:spPr>
        <p:txBody>
          <a:bodyPr wrap="square" rtlCol="0">
            <a:spAutoFit/>
          </a:bodyPr>
          <a:lstStyle/>
          <a:p>
            <a:r>
              <a:rPr lang="en-US" b="1">
                <a:latin typeface="Work Sans" pitchFamily="2" charset="77"/>
              </a:rPr>
              <a:t>PILARS Goals</a:t>
            </a:r>
            <a:endParaRPr lang="en-US">
              <a:latin typeface="Work Sans" pitchFamily="2" charset="77"/>
            </a:endParaRPr>
          </a:p>
          <a:p>
            <a:pPr marL="755650" lvl="0" indent="-365125" defTabSz="914400" eaLnBrk="0" fontAlgn="base" hangingPunct="0">
              <a:spcBef>
                <a:spcPct val="0"/>
              </a:spcBef>
              <a:spcAft>
                <a:spcPct val="0"/>
              </a:spcAft>
              <a:buFont typeface="Arial" panose="020B0604020202020204" pitchFamily="34" charset="0"/>
              <a:buChar char="•"/>
            </a:pPr>
            <a:r>
              <a:rPr lang="en-US" altLang="en-US">
                <a:solidFill>
                  <a:srgbClr val="000000"/>
                </a:solidFill>
                <a:latin typeface="Work Sans" pitchFamily="2" charset="77"/>
                <a:cs typeface="Arial" panose="020B0604020202020204" pitchFamily="34" charset="0"/>
              </a:rPr>
              <a:t>Autonomy </a:t>
            </a:r>
          </a:p>
          <a:p>
            <a:pPr marL="755650" lvl="0" indent="-365125" defTabSz="914400" eaLnBrk="0" fontAlgn="base" hangingPunct="0">
              <a:spcBef>
                <a:spcPct val="0"/>
              </a:spcBef>
              <a:spcAft>
                <a:spcPct val="0"/>
              </a:spcAft>
              <a:buFont typeface="Arial" panose="020B0604020202020204" pitchFamily="34" charset="0"/>
              <a:buChar char="•"/>
            </a:pPr>
            <a:r>
              <a:rPr lang="en-US" altLang="en-US">
                <a:solidFill>
                  <a:srgbClr val="000000"/>
                </a:solidFill>
                <a:latin typeface="Work Sans" pitchFamily="2" charset="77"/>
                <a:cs typeface="Arial" panose="020B0604020202020204" pitchFamily="34" charset="0"/>
              </a:rPr>
              <a:t>Sustainability </a:t>
            </a:r>
          </a:p>
          <a:p>
            <a:pPr marL="755650" lvl="0" indent="-365125" defTabSz="914400" eaLnBrk="0" fontAlgn="base" hangingPunct="0">
              <a:spcBef>
                <a:spcPct val="0"/>
              </a:spcBef>
              <a:spcAft>
                <a:spcPct val="0"/>
              </a:spcAft>
              <a:buFont typeface="Arial" panose="020B0604020202020204" pitchFamily="34" charset="0"/>
              <a:buChar char="•"/>
            </a:pPr>
            <a:r>
              <a:rPr lang="en-US" altLang="en-US">
                <a:solidFill>
                  <a:srgbClr val="000000"/>
                </a:solidFill>
                <a:latin typeface="Work Sans" pitchFamily="2" charset="77"/>
                <a:cs typeface="Arial" panose="020B0604020202020204" pitchFamily="34" charset="0"/>
              </a:rPr>
              <a:t>Value</a:t>
            </a:r>
            <a:endParaRPr lang="en-US" altLang="en-US" sz="2000">
              <a:latin typeface="Work Sans" pitchFamily="2" charset="77"/>
            </a:endParaRPr>
          </a:p>
        </p:txBody>
      </p:sp>
    </p:spTree>
    <p:extLst>
      <p:ext uri="{BB962C8B-B14F-4D97-AF65-F5344CB8AC3E}">
        <p14:creationId xmlns:p14="http://schemas.microsoft.com/office/powerpoint/2010/main" val="876373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3741E2-9188-80CB-2948-5ADA6D03F6C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F83F8E65-8A03-CE7F-6CE6-835257D01EA3}"/>
              </a:ext>
            </a:extLst>
          </p:cNvPr>
          <p:cNvSpPr txBox="1"/>
          <p:nvPr/>
        </p:nvSpPr>
        <p:spPr>
          <a:xfrm>
            <a:off x="2592873" y="893795"/>
            <a:ext cx="4471492" cy="369332"/>
          </a:xfrm>
          <a:prstGeom prst="rect">
            <a:avLst/>
          </a:prstGeom>
          <a:noFill/>
        </p:spPr>
        <p:txBody>
          <a:bodyPr wrap="square">
            <a:spAutoFit/>
          </a:bodyPr>
          <a:lstStyle/>
          <a:p>
            <a:pPr algn="l" rtl="0">
              <a:buNone/>
            </a:pPr>
            <a:r>
              <a:rPr lang="en-US" sz="1800" b="0" i="0" u="none" strike="noStrike" dirty="0">
                <a:effectLst/>
                <a:latin typeface="Work Sans" pitchFamily="2" charset="77"/>
              </a:rPr>
              <a:t>The </a:t>
            </a:r>
            <a:r>
              <a:rPr lang="en-US" sz="1800" b="1" i="0" u="none" strike="noStrike" dirty="0">
                <a:effectLst/>
                <a:latin typeface="Work Sans" pitchFamily="2" charset="77"/>
                <a:hlinkClick r:id="rId3">
                  <a:extLst>
                    <a:ext uri="{A12FA001-AC4F-418D-AE19-62706E023703}">
                      <ahyp:hlinkClr xmlns:ahyp="http://schemas.microsoft.com/office/drawing/2018/hyperlinkcolor" val="tx"/>
                    </a:ext>
                  </a:extLst>
                </a:hlinkClick>
              </a:rPr>
              <a:t>Oxford Common File Layout</a:t>
            </a:r>
            <a:endParaRPr lang="en-US" b="0" i="0" u="none" strike="noStrike" dirty="0">
              <a:effectLst/>
              <a:latin typeface="Work Sans" pitchFamily="2" charset="77"/>
            </a:endParaRPr>
          </a:p>
        </p:txBody>
      </p:sp>
      <p:pic>
        <p:nvPicPr>
          <p:cNvPr id="3074" name="Picture 2">
            <a:extLst>
              <a:ext uri="{FF2B5EF4-FFF2-40B4-BE49-F238E27FC236}">
                <a16:creationId xmlns:a16="http://schemas.microsoft.com/office/drawing/2014/main" id="{877D1A7B-8554-44B1-3246-641BFB6E3D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6233" y="1499351"/>
            <a:ext cx="4653280" cy="3198945"/>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510;p80">
            <a:extLst>
              <a:ext uri="{FF2B5EF4-FFF2-40B4-BE49-F238E27FC236}">
                <a16:creationId xmlns:a16="http://schemas.microsoft.com/office/drawing/2014/main" id="{1E3B65C8-CE56-4FF3-D84C-F5BCF27639BD}"/>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1 - Data is Portable</a:t>
            </a:r>
          </a:p>
        </p:txBody>
      </p:sp>
      <p:sp>
        <p:nvSpPr>
          <p:cNvPr id="4" name="sketch line">
            <a:extLst>
              <a:ext uri="{FF2B5EF4-FFF2-40B4-BE49-F238E27FC236}">
                <a16:creationId xmlns:a16="http://schemas.microsoft.com/office/drawing/2014/main" id="{A184A7ED-882E-ADE8-A473-2278D82C67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pic>
        <p:nvPicPr>
          <p:cNvPr id="1026" name="Picture 2">
            <a:extLst>
              <a:ext uri="{FF2B5EF4-FFF2-40B4-BE49-F238E27FC236}">
                <a16:creationId xmlns:a16="http://schemas.microsoft.com/office/drawing/2014/main" id="{722A0DCB-80D3-6336-8E3E-069315427B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05430" y="1499351"/>
            <a:ext cx="3317869" cy="3071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5385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888916-2416-1C01-C2F5-BA8B60195708}"/>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D439F1D9-04BA-A38D-2A59-206B984E56AF}"/>
              </a:ext>
            </a:extLst>
          </p:cNvPr>
          <p:cNvSpPr txBox="1"/>
          <p:nvPr/>
        </p:nvSpPr>
        <p:spPr>
          <a:xfrm>
            <a:off x="381837" y="911766"/>
            <a:ext cx="4627043" cy="4001095"/>
          </a:xfrm>
          <a:prstGeom prst="rect">
            <a:avLst/>
          </a:prstGeom>
          <a:noFill/>
        </p:spPr>
        <p:txBody>
          <a:bodyPr wrap="square">
            <a:spAutoFit/>
          </a:bodyPr>
          <a:lstStyle/>
          <a:p>
            <a:pPr algn="l" rtl="0">
              <a:spcAft>
                <a:spcPts val="1200"/>
              </a:spcAft>
              <a:buNone/>
            </a:pPr>
            <a:r>
              <a:rPr lang="en-US" sz="1800" b="0" i="0" u="none" strike="noStrike">
                <a:effectLst/>
                <a:latin typeface="Work Sans" pitchFamily="2" charset="77"/>
              </a:rPr>
              <a:t>Storage Objects are deposited in a repository. In </a:t>
            </a:r>
            <a:r>
              <a:rPr lang="en-US" sz="1800" b="0" i="0" u="none" strike="noStrike" err="1">
                <a:effectLst/>
                <a:latin typeface="Work Sans" pitchFamily="2" charset="77"/>
              </a:rPr>
              <a:t>LDaCA</a:t>
            </a:r>
            <a:r>
              <a:rPr lang="en-US" sz="1800" b="0" i="0" u="none" strike="noStrike">
                <a:effectLst/>
                <a:latin typeface="Work Sans" pitchFamily="2" charset="77"/>
              </a:rPr>
              <a:t> each storage object is an RO-Crate.</a:t>
            </a:r>
            <a:endParaRPr lang="en-US" b="0" i="0" u="none" strike="noStrike">
              <a:effectLst/>
              <a:latin typeface="Work Sans" pitchFamily="2" charset="77"/>
            </a:endParaRPr>
          </a:p>
          <a:p>
            <a:pPr algn="l" rtl="0">
              <a:spcAft>
                <a:spcPts val="1200"/>
              </a:spcAft>
              <a:buNone/>
            </a:pPr>
            <a:r>
              <a:rPr lang="en-US" sz="1800" b="0" i="0" u="none" strike="noStrike">
                <a:effectLst/>
                <a:latin typeface="Work Sans" pitchFamily="2" charset="77"/>
              </a:rPr>
              <a:t>An RO-Crate is a </a:t>
            </a:r>
            <a:r>
              <a:rPr lang="en-US" sz="1800" b="0" i="0" u="sng" strike="noStrike">
                <a:effectLst/>
                <a:latin typeface="Work Sans" pitchFamily="2" charset="77"/>
                <a:hlinkClick r:id="rId3">
                  <a:extLst>
                    <a:ext uri="{A12FA001-AC4F-418D-AE19-62706E023703}">
                      <ahyp:hlinkClr xmlns:ahyp="http://schemas.microsoft.com/office/drawing/2018/hyperlinkcolor" val="tx"/>
                    </a:ext>
                  </a:extLst>
                </a:hlinkClick>
              </a:rPr>
              <a:t>Research Object</a:t>
            </a:r>
            <a:r>
              <a:rPr lang="en-US" sz="1800" b="0" i="0" u="none" strike="noStrike">
                <a:effectLst/>
                <a:latin typeface="Work Sans" pitchFamily="2" charset="77"/>
              </a:rPr>
              <a:t> (or RO) formed of a collection of data (a crate), a special </a:t>
            </a:r>
            <a:r>
              <a:rPr lang="en-US" sz="1800" b="1" i="0" u="none" strike="noStrike" err="1">
                <a:effectLst/>
                <a:latin typeface="Work Sans" pitchFamily="2" charset="77"/>
              </a:rPr>
              <a:t>ro</a:t>
            </a:r>
            <a:r>
              <a:rPr lang="en-US" sz="1800" b="1" i="0" u="none" strike="noStrike">
                <a:effectLst/>
                <a:latin typeface="Work Sans" pitchFamily="2" charset="77"/>
              </a:rPr>
              <a:t>-crate-</a:t>
            </a:r>
            <a:r>
              <a:rPr lang="en-US" sz="1800" b="1" i="0" u="none" strike="noStrike" err="1">
                <a:effectLst/>
                <a:latin typeface="Work Sans" pitchFamily="2" charset="77"/>
              </a:rPr>
              <a:t>metadata.json</a:t>
            </a:r>
            <a:r>
              <a:rPr lang="en-US" sz="1800" b="1" i="0" u="none" strike="noStrike">
                <a:effectLst/>
                <a:latin typeface="Work Sans" pitchFamily="2" charset="77"/>
              </a:rPr>
              <a:t> </a:t>
            </a:r>
            <a:r>
              <a:rPr lang="en-US" sz="1800" b="0" i="0" u="none" strike="noStrike">
                <a:effectLst/>
                <a:latin typeface="Work Sans" pitchFamily="2" charset="77"/>
              </a:rPr>
              <a:t>file which describes the collection and its license information.</a:t>
            </a:r>
            <a:endParaRPr lang="en-US" b="0" i="0" u="none" strike="noStrike">
              <a:effectLst/>
              <a:latin typeface="Work Sans" pitchFamily="2" charset="77"/>
            </a:endParaRPr>
          </a:p>
          <a:p>
            <a:pPr algn="l" rtl="0">
              <a:spcAft>
                <a:spcPts val="1200"/>
              </a:spcAft>
              <a:buNone/>
            </a:pPr>
            <a:r>
              <a:rPr lang="en-US" sz="1800" b="0" i="0" u="none" strike="noStrike">
                <a:effectLst/>
                <a:latin typeface="Work Sans" pitchFamily="2" charset="77"/>
              </a:rPr>
              <a:t>The </a:t>
            </a:r>
            <a:r>
              <a:rPr lang="en-US" sz="1800" b="1" i="0" u="none" strike="noStrike" err="1">
                <a:effectLst/>
                <a:latin typeface="Work Sans" pitchFamily="2" charset="77"/>
              </a:rPr>
              <a:t>ro</a:t>
            </a:r>
            <a:r>
              <a:rPr lang="en-US" sz="1800" b="1" i="0" u="none" strike="noStrike">
                <a:effectLst/>
                <a:latin typeface="Work Sans" pitchFamily="2" charset="77"/>
              </a:rPr>
              <a:t>-crate-</a:t>
            </a:r>
            <a:r>
              <a:rPr lang="en-US" sz="1800" b="1" i="0" u="none" strike="noStrike" err="1">
                <a:effectLst/>
                <a:latin typeface="Work Sans" pitchFamily="2" charset="77"/>
              </a:rPr>
              <a:t>metadata.json</a:t>
            </a:r>
            <a:r>
              <a:rPr lang="en-US" sz="1800" b="1" i="0" u="none" strike="noStrike">
                <a:effectLst/>
                <a:latin typeface="Work Sans" pitchFamily="2" charset="77"/>
              </a:rPr>
              <a:t> </a:t>
            </a:r>
            <a:r>
              <a:rPr lang="en-US" sz="1800" b="0" i="0" u="none" strike="noStrike">
                <a:effectLst/>
                <a:latin typeface="Work Sans" pitchFamily="2" charset="77"/>
              </a:rPr>
              <a:t>file is a JSON-LD metadata file at the root of an RO-Crate that describes the crate, its contents, and their relationships in a machine-readable way.</a:t>
            </a:r>
            <a:endParaRPr lang="en-US" b="0" i="0" u="none" strike="noStrike">
              <a:effectLst/>
              <a:latin typeface="Work Sans" pitchFamily="2" charset="77"/>
            </a:endParaRPr>
          </a:p>
        </p:txBody>
      </p:sp>
      <p:pic>
        <p:nvPicPr>
          <p:cNvPr id="4098" name="Picture 2">
            <a:extLst>
              <a:ext uri="{FF2B5EF4-FFF2-40B4-BE49-F238E27FC236}">
                <a16:creationId xmlns:a16="http://schemas.microsoft.com/office/drawing/2014/main" id="{A904F2B2-A485-8494-F093-6CA2860906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8594" y="911766"/>
            <a:ext cx="2788044" cy="4047161"/>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510;p80">
            <a:extLst>
              <a:ext uri="{FF2B5EF4-FFF2-40B4-BE49-F238E27FC236}">
                <a16:creationId xmlns:a16="http://schemas.microsoft.com/office/drawing/2014/main" id="{FB93E3C9-0880-5764-7B50-B93816D9A01C}"/>
              </a:ext>
            </a:extLst>
          </p:cNvPr>
          <p:cNvSpPr txBox="1">
            <a:spLocks/>
          </p:cNvSpPr>
          <p:nvPr/>
        </p:nvSpPr>
        <p:spPr>
          <a:xfrm>
            <a:off x="524873" y="243966"/>
            <a:ext cx="8112739" cy="741554"/>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Storage</a:t>
            </a:r>
          </a:p>
        </p:txBody>
      </p:sp>
      <p:sp>
        <p:nvSpPr>
          <p:cNvPr id="6" name="sketch line">
            <a:extLst>
              <a:ext uri="{FF2B5EF4-FFF2-40B4-BE49-F238E27FC236}">
                <a16:creationId xmlns:a16="http://schemas.microsoft.com/office/drawing/2014/main" id="{F37F6E2E-EC5E-E2CE-522F-46C2AAC2B5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1477037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844961-DB79-0FDB-9D74-43569291350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D7BA708-77BE-F0A5-2911-F347E921CCF0}"/>
              </a:ext>
            </a:extLst>
          </p:cNvPr>
          <p:cNvSpPr>
            <a:spLocks noChangeArrowheads="1"/>
          </p:cNvSpPr>
          <p:nvPr/>
        </p:nvSpPr>
        <p:spPr bwMode="auto">
          <a:xfrm>
            <a:off x="1014884" y="2396954"/>
            <a:ext cx="274388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000000"/>
                </a:solidFill>
                <a:effectLst/>
                <a:latin typeface="Work Sans" pitchFamily="2" charset="77"/>
              </a:rPr>
              <a:t>OCFL is laid out as URI IDs and mapped to directory hierarchies.</a:t>
            </a:r>
            <a:endParaRPr kumimoji="0" lang="en-US" altLang="en-US" b="0" i="0" u="none" strike="noStrike" cap="none" normalizeH="0" baseline="0">
              <a:ln>
                <a:noFill/>
              </a:ln>
              <a:solidFill>
                <a:schemeClr val="tx1"/>
              </a:solidFill>
              <a:effectLst/>
              <a:latin typeface="Work Sans" pitchFamily="2" charset="77"/>
            </a:endParaRPr>
          </a:p>
        </p:txBody>
      </p:sp>
      <p:pic>
        <p:nvPicPr>
          <p:cNvPr id="5122" name="Picture 2">
            <a:extLst>
              <a:ext uri="{FF2B5EF4-FFF2-40B4-BE49-F238E27FC236}">
                <a16:creationId xmlns:a16="http://schemas.microsoft.com/office/drawing/2014/main" id="{92477CBE-36FC-3850-B9A5-DD9C5A4331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8773" y="865233"/>
            <a:ext cx="4878840" cy="403430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510;p80">
            <a:extLst>
              <a:ext uri="{FF2B5EF4-FFF2-40B4-BE49-F238E27FC236}">
                <a16:creationId xmlns:a16="http://schemas.microsoft.com/office/drawing/2014/main" id="{911453D9-A766-5D4E-A40D-96C0D935B257}"/>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err="1">
                <a:solidFill>
                  <a:srgbClr val="000000">
                    <a:lumMod val="50000"/>
                  </a:srgbClr>
                </a:solidFill>
                <a:latin typeface="Work Sans Black"/>
              </a:rPr>
              <a:t>Persistant</a:t>
            </a:r>
            <a:r>
              <a:rPr lang="en-GB" sz="2300" b="1">
                <a:solidFill>
                  <a:srgbClr val="000000">
                    <a:lumMod val="50000"/>
                  </a:srgbClr>
                </a:solidFill>
                <a:latin typeface="Work Sans Black"/>
              </a:rPr>
              <a:t> IDs</a:t>
            </a:r>
          </a:p>
        </p:txBody>
      </p:sp>
      <p:sp>
        <p:nvSpPr>
          <p:cNvPr id="5" name="sketch line">
            <a:extLst>
              <a:ext uri="{FF2B5EF4-FFF2-40B4-BE49-F238E27FC236}">
                <a16:creationId xmlns:a16="http://schemas.microsoft.com/office/drawing/2014/main" id="{D0F71C53-5BEC-4309-595B-8FC3871BCE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2958209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9FE1E-E117-D0C9-36C8-E3B3B658D0F7}"/>
            </a:ext>
          </a:extLst>
        </p:cNvPr>
        <p:cNvGrpSpPr/>
        <p:nvPr/>
      </p:nvGrpSpPr>
      <p:grpSpPr>
        <a:xfrm>
          <a:off x="0" y="0"/>
          <a:ext cx="0" cy="0"/>
          <a:chOff x="0" y="0"/>
          <a:chExt cx="0" cy="0"/>
        </a:xfrm>
      </p:grpSpPr>
      <p:sp>
        <p:nvSpPr>
          <p:cNvPr id="5" name="Rectangle 3">
            <a:extLst>
              <a:ext uri="{FF2B5EF4-FFF2-40B4-BE49-F238E27FC236}">
                <a16:creationId xmlns:a16="http://schemas.microsoft.com/office/drawing/2014/main" id="{96198CA9-105D-9EFC-B9E0-F5C6755AD913}"/>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Rectangle 4">
            <a:extLst>
              <a:ext uri="{FF2B5EF4-FFF2-40B4-BE49-F238E27FC236}">
                <a16:creationId xmlns:a16="http://schemas.microsoft.com/office/drawing/2014/main" id="{9DC2B402-2E59-EDEE-6DA5-910D75087CF7}"/>
              </a:ext>
            </a:extLst>
          </p:cNvPr>
          <p:cNvSpPr>
            <a:spLocks noChangeArrowheads="1"/>
          </p:cNvSpPr>
          <p:nvPr/>
        </p:nvSpPr>
        <p:spPr bwMode="auto">
          <a:xfrm>
            <a:off x="152400" y="1524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Google Shape;510;p80">
            <a:extLst>
              <a:ext uri="{FF2B5EF4-FFF2-40B4-BE49-F238E27FC236}">
                <a16:creationId xmlns:a16="http://schemas.microsoft.com/office/drawing/2014/main" id="{F8A1344A-3E82-5C4D-03FB-631C19425FA3}"/>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dirty="0">
                <a:solidFill>
                  <a:srgbClr val="000000">
                    <a:lumMod val="50000"/>
                  </a:srgbClr>
                </a:solidFill>
                <a:latin typeface="Work Sans Black"/>
              </a:rPr>
              <a:t>2 Data is annotated</a:t>
            </a:r>
          </a:p>
        </p:txBody>
      </p:sp>
      <p:sp>
        <p:nvSpPr>
          <p:cNvPr id="7" name="sketch line">
            <a:extLst>
              <a:ext uri="{FF2B5EF4-FFF2-40B4-BE49-F238E27FC236}">
                <a16:creationId xmlns:a16="http://schemas.microsoft.com/office/drawing/2014/main" id="{95563AAA-EA8D-2D78-5066-79D5A9AB23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pic>
        <p:nvPicPr>
          <p:cNvPr id="11" name="Graphic 10">
            <a:extLst>
              <a:ext uri="{FF2B5EF4-FFF2-40B4-BE49-F238E27FC236}">
                <a16:creationId xmlns:a16="http://schemas.microsoft.com/office/drawing/2014/main" id="{0BB2983D-BF5E-8169-AE14-38DE8B6143A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6385" y="1324234"/>
            <a:ext cx="7331230" cy="2972462"/>
          </a:xfrm>
          <a:prstGeom prst="rect">
            <a:avLst/>
          </a:prstGeom>
        </p:spPr>
      </p:pic>
    </p:spTree>
    <p:extLst>
      <p:ext uri="{BB962C8B-B14F-4D97-AF65-F5344CB8AC3E}">
        <p14:creationId xmlns:p14="http://schemas.microsoft.com/office/powerpoint/2010/main" val="1195532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36CF0-722A-3480-BEA1-D5C53C04058E}"/>
            </a:ext>
          </a:extLst>
        </p:cNvPr>
        <p:cNvGrpSpPr/>
        <p:nvPr/>
      </p:nvGrpSpPr>
      <p:grpSpPr>
        <a:xfrm>
          <a:off x="0" y="0"/>
          <a:ext cx="0" cy="0"/>
          <a:chOff x="0" y="0"/>
          <a:chExt cx="0" cy="0"/>
        </a:xfrm>
      </p:grpSpPr>
      <p:pic>
        <p:nvPicPr>
          <p:cNvPr id="9" name="Picture 8" descr="A screenshot of a computer&#10;&#10;AI-generated content may be incorrect.">
            <a:extLst>
              <a:ext uri="{FF2B5EF4-FFF2-40B4-BE49-F238E27FC236}">
                <a16:creationId xmlns:a16="http://schemas.microsoft.com/office/drawing/2014/main" id="{8308815E-56D8-9E0A-DA87-C4F96AD16A6A}"/>
              </a:ext>
            </a:extLst>
          </p:cNvPr>
          <p:cNvPicPr>
            <a:picLocks noChangeAspect="1"/>
          </p:cNvPicPr>
          <p:nvPr/>
        </p:nvPicPr>
        <p:blipFill>
          <a:blip r:embed="rId3"/>
          <a:stretch>
            <a:fillRect/>
          </a:stretch>
        </p:blipFill>
        <p:spPr>
          <a:xfrm>
            <a:off x="4669381" y="1093465"/>
            <a:ext cx="3018570" cy="3636406"/>
          </a:xfrm>
          <a:prstGeom prst="rect">
            <a:avLst/>
          </a:prstGeom>
        </p:spPr>
      </p:pic>
      <p:pic>
        <p:nvPicPr>
          <p:cNvPr id="11" name="Picture 10" descr="A screenshot of a document&#10;&#10;AI-generated content may be incorrect.">
            <a:extLst>
              <a:ext uri="{FF2B5EF4-FFF2-40B4-BE49-F238E27FC236}">
                <a16:creationId xmlns:a16="http://schemas.microsoft.com/office/drawing/2014/main" id="{AB98EDD6-723C-6ACB-CDD1-8C5325858B55}"/>
              </a:ext>
            </a:extLst>
          </p:cNvPr>
          <p:cNvPicPr>
            <a:picLocks noChangeAspect="1"/>
          </p:cNvPicPr>
          <p:nvPr/>
        </p:nvPicPr>
        <p:blipFill>
          <a:blip r:embed="rId4"/>
          <a:stretch>
            <a:fillRect/>
          </a:stretch>
        </p:blipFill>
        <p:spPr>
          <a:xfrm>
            <a:off x="1275790" y="1093464"/>
            <a:ext cx="3018570" cy="3636407"/>
          </a:xfrm>
          <a:prstGeom prst="rect">
            <a:avLst/>
          </a:prstGeom>
        </p:spPr>
      </p:pic>
      <p:sp>
        <p:nvSpPr>
          <p:cNvPr id="2" name="Google Shape;510;p80">
            <a:extLst>
              <a:ext uri="{FF2B5EF4-FFF2-40B4-BE49-F238E27FC236}">
                <a16:creationId xmlns:a16="http://schemas.microsoft.com/office/drawing/2014/main" id="{EDEDE030-50D5-60DB-AC6E-2852D716B44D}"/>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Metadata Schemas</a:t>
            </a:r>
          </a:p>
        </p:txBody>
      </p:sp>
      <p:sp>
        <p:nvSpPr>
          <p:cNvPr id="4" name="sketch line">
            <a:extLst>
              <a:ext uri="{FF2B5EF4-FFF2-40B4-BE49-F238E27FC236}">
                <a16:creationId xmlns:a16="http://schemas.microsoft.com/office/drawing/2014/main" id="{161B3A79-6696-A713-1A42-D7E1367F3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407485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0165A-4A21-4FB2-674A-238FEF088A4C}"/>
            </a:ext>
          </a:extLst>
        </p:cNvPr>
        <p:cNvGrpSpPr/>
        <p:nvPr/>
      </p:nvGrpSpPr>
      <p:grpSpPr>
        <a:xfrm>
          <a:off x="0" y="0"/>
          <a:ext cx="0" cy="0"/>
          <a:chOff x="0" y="0"/>
          <a:chExt cx="0" cy="0"/>
        </a:xfrm>
      </p:grpSpPr>
      <p:pic>
        <p:nvPicPr>
          <p:cNvPr id="9218" name="Picture 2">
            <a:extLst>
              <a:ext uri="{FF2B5EF4-FFF2-40B4-BE49-F238E27FC236}">
                <a16:creationId xmlns:a16="http://schemas.microsoft.com/office/drawing/2014/main" id="{10F96B17-1024-222F-720E-F6E20A608A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4115" y="605928"/>
            <a:ext cx="6740172" cy="4385172"/>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446AA6EA-E8D3-496A-C2E9-FC2E2E497F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125" y="2131689"/>
            <a:ext cx="3666671" cy="2177023"/>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510;p80">
            <a:extLst>
              <a:ext uri="{FF2B5EF4-FFF2-40B4-BE49-F238E27FC236}">
                <a16:creationId xmlns:a16="http://schemas.microsoft.com/office/drawing/2014/main" id="{3CD0A100-F11B-0184-CE42-28C1FC4AE512}"/>
              </a:ext>
            </a:extLst>
          </p:cNvPr>
          <p:cNvSpPr txBox="1">
            <a:spLocks/>
          </p:cNvSpPr>
          <p:nvPr/>
        </p:nvSpPr>
        <p:spPr>
          <a:xfrm>
            <a:off x="509713" y="243966"/>
            <a:ext cx="8127900" cy="667801"/>
          </a:xfrm>
          <a:prstGeom prst="rect">
            <a:avLst/>
          </a:prstGeom>
          <a:noFill/>
          <a:ln>
            <a:noFill/>
          </a:ln>
        </p:spPr>
        <p:txBody>
          <a:bodyPr spcFirstLastPara="1" vert="horz" wrap="square" lIns="0" tIns="0" rIns="0" bIns="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defTabSz="685800">
              <a:lnSpc>
                <a:spcPct val="95000"/>
              </a:lnSpc>
              <a:spcAft>
                <a:spcPts val="300"/>
              </a:spcAft>
              <a:defRPr/>
            </a:pPr>
            <a:r>
              <a:rPr lang="en-GB" sz="2300" b="1">
                <a:solidFill>
                  <a:srgbClr val="000000">
                    <a:lumMod val="50000"/>
                  </a:srgbClr>
                </a:solidFill>
                <a:latin typeface="Work Sans Black"/>
              </a:rPr>
              <a:t>Annotate</a:t>
            </a:r>
          </a:p>
        </p:txBody>
      </p:sp>
      <p:sp>
        <p:nvSpPr>
          <p:cNvPr id="4" name="sketch line">
            <a:extLst>
              <a:ext uri="{FF2B5EF4-FFF2-40B4-BE49-F238E27FC236}">
                <a16:creationId xmlns:a16="http://schemas.microsoft.com/office/drawing/2014/main" id="{F061F961-CDE0-A01F-10EC-FFF0B1EC89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2295794" y="595326"/>
            <a:ext cx="4529928" cy="19522"/>
          </a:xfrm>
          <a:custGeom>
            <a:avLst/>
            <a:gdLst>
              <a:gd name="csX0" fmla="*/ 0 w 4529928"/>
              <a:gd name="csY0" fmla="*/ 0 h 19522"/>
              <a:gd name="csX1" fmla="*/ 412726 w 4529928"/>
              <a:gd name="csY1" fmla="*/ 0 h 19522"/>
              <a:gd name="csX2" fmla="*/ 870753 w 4529928"/>
              <a:gd name="csY2" fmla="*/ 0 h 19522"/>
              <a:gd name="csX3" fmla="*/ 1283479 w 4529928"/>
              <a:gd name="csY3" fmla="*/ 0 h 19522"/>
              <a:gd name="csX4" fmla="*/ 1832104 w 4529928"/>
              <a:gd name="csY4" fmla="*/ 0 h 19522"/>
              <a:gd name="csX5" fmla="*/ 2335429 w 4529928"/>
              <a:gd name="csY5" fmla="*/ 0 h 19522"/>
              <a:gd name="csX6" fmla="*/ 2838755 w 4529928"/>
              <a:gd name="csY6" fmla="*/ 0 h 19522"/>
              <a:gd name="csX7" fmla="*/ 3432678 w 4529928"/>
              <a:gd name="csY7" fmla="*/ 0 h 19522"/>
              <a:gd name="csX8" fmla="*/ 3981303 w 4529928"/>
              <a:gd name="csY8" fmla="*/ 0 h 19522"/>
              <a:gd name="csX9" fmla="*/ 4529928 w 4529928"/>
              <a:gd name="csY9" fmla="*/ 0 h 19522"/>
              <a:gd name="csX10" fmla="*/ 4529928 w 4529928"/>
              <a:gd name="csY10" fmla="*/ 19522 h 19522"/>
              <a:gd name="csX11" fmla="*/ 4162500 w 4529928"/>
              <a:gd name="csY11" fmla="*/ 19522 h 19522"/>
              <a:gd name="csX12" fmla="*/ 3749773 w 4529928"/>
              <a:gd name="csY12" fmla="*/ 19522 h 19522"/>
              <a:gd name="csX13" fmla="*/ 3201149 w 4529928"/>
              <a:gd name="csY13" fmla="*/ 19522 h 19522"/>
              <a:gd name="csX14" fmla="*/ 2607225 w 4529928"/>
              <a:gd name="csY14" fmla="*/ 19522 h 19522"/>
              <a:gd name="csX15" fmla="*/ 2149199 w 4529928"/>
              <a:gd name="csY15" fmla="*/ 19522 h 19522"/>
              <a:gd name="csX16" fmla="*/ 1555275 w 4529928"/>
              <a:gd name="csY16" fmla="*/ 19522 h 19522"/>
              <a:gd name="csX17" fmla="*/ 1142548 w 4529928"/>
              <a:gd name="csY17" fmla="*/ 19522 h 19522"/>
              <a:gd name="csX18" fmla="*/ 775121 w 4529928"/>
              <a:gd name="csY18" fmla="*/ 19522 h 19522"/>
              <a:gd name="csX19" fmla="*/ 0 w 4529928"/>
              <a:gd name="csY19" fmla="*/ 19522 h 19522"/>
              <a:gd name="csX20" fmla="*/ 0 w 4529928"/>
              <a:gd name="csY20" fmla="*/ 0 h 19522"/>
              <a:gd name="csX0" fmla="*/ 0 w 4529928"/>
              <a:gd name="csY0" fmla="*/ 0 h 19522"/>
              <a:gd name="csX1" fmla="*/ 458025 w 4529928"/>
              <a:gd name="csY1" fmla="*/ 0 h 19522"/>
              <a:gd name="csX2" fmla="*/ 825453 w 4529928"/>
              <a:gd name="csY2" fmla="*/ 0 h 19522"/>
              <a:gd name="csX3" fmla="*/ 1419377 w 4529928"/>
              <a:gd name="csY3" fmla="*/ 0 h 19522"/>
              <a:gd name="csX4" fmla="*/ 1877403 w 4529928"/>
              <a:gd name="csY4" fmla="*/ 0 h 19522"/>
              <a:gd name="csX5" fmla="*/ 2335429 w 4529928"/>
              <a:gd name="csY5" fmla="*/ 0 h 19522"/>
              <a:gd name="csX6" fmla="*/ 2929353 w 4529928"/>
              <a:gd name="csY6" fmla="*/ 0 h 19522"/>
              <a:gd name="csX7" fmla="*/ 3342080 w 4529928"/>
              <a:gd name="csY7" fmla="*/ 0 h 19522"/>
              <a:gd name="csX8" fmla="*/ 3936003 w 4529928"/>
              <a:gd name="csY8" fmla="*/ 0 h 19522"/>
              <a:gd name="csX9" fmla="*/ 4529928 w 4529928"/>
              <a:gd name="csY9" fmla="*/ 0 h 19522"/>
              <a:gd name="csX10" fmla="*/ 4529928 w 4529928"/>
              <a:gd name="csY10" fmla="*/ 19522 h 19522"/>
              <a:gd name="csX11" fmla="*/ 4026603 w 4529928"/>
              <a:gd name="csY11" fmla="*/ 19522 h 19522"/>
              <a:gd name="csX12" fmla="*/ 3568576 w 4529928"/>
              <a:gd name="csY12" fmla="*/ 19522 h 19522"/>
              <a:gd name="csX13" fmla="*/ 2974653 w 4529928"/>
              <a:gd name="csY13" fmla="*/ 19522 h 19522"/>
              <a:gd name="csX14" fmla="*/ 2380728 w 4529928"/>
              <a:gd name="csY14" fmla="*/ 19522 h 19522"/>
              <a:gd name="csX15" fmla="*/ 1968002 w 4529928"/>
              <a:gd name="csY15" fmla="*/ 19522 h 19522"/>
              <a:gd name="csX16" fmla="*/ 1464676 w 4529928"/>
              <a:gd name="csY16" fmla="*/ 19522 h 19522"/>
              <a:gd name="csX17" fmla="*/ 870753 w 4529928"/>
              <a:gd name="csY17" fmla="*/ 19522 h 19522"/>
              <a:gd name="csX18" fmla="*/ 0 w 4529928"/>
              <a:gd name="csY18" fmla="*/ 19522 h 19522"/>
              <a:gd name="csX19" fmla="*/ 0 w 4529928"/>
              <a:gd name="csY19" fmla="*/ 0 h 1952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Lst>
            <a:rect l="l" t="t" r="r" b="b"/>
            <a:pathLst>
              <a:path w="4529928" h="19522" fill="none" extrusionOk="0">
                <a:moveTo>
                  <a:pt x="0" y="0"/>
                </a:moveTo>
                <a:cubicBezTo>
                  <a:pt x="141728" y="-202"/>
                  <a:pt x="269920" y="25134"/>
                  <a:pt x="412726" y="0"/>
                </a:cubicBezTo>
                <a:cubicBezTo>
                  <a:pt x="540223" y="15229"/>
                  <a:pt x="742394" y="-8643"/>
                  <a:pt x="870753" y="0"/>
                </a:cubicBezTo>
                <a:cubicBezTo>
                  <a:pt x="998292" y="-6377"/>
                  <a:pt x="1176275" y="-23441"/>
                  <a:pt x="1283479" y="0"/>
                </a:cubicBezTo>
                <a:cubicBezTo>
                  <a:pt x="1430442" y="36174"/>
                  <a:pt x="1570707" y="30373"/>
                  <a:pt x="1832104" y="0"/>
                </a:cubicBezTo>
                <a:cubicBezTo>
                  <a:pt x="2055133" y="-17991"/>
                  <a:pt x="2197905" y="-12446"/>
                  <a:pt x="2335429" y="0"/>
                </a:cubicBezTo>
                <a:cubicBezTo>
                  <a:pt x="2489515" y="-20211"/>
                  <a:pt x="2700630" y="-16741"/>
                  <a:pt x="2838755" y="0"/>
                </a:cubicBezTo>
                <a:cubicBezTo>
                  <a:pt x="2978051" y="-3907"/>
                  <a:pt x="3285501" y="2257"/>
                  <a:pt x="3432678" y="0"/>
                </a:cubicBezTo>
                <a:cubicBezTo>
                  <a:pt x="3582988" y="-10749"/>
                  <a:pt x="3810507" y="40939"/>
                  <a:pt x="3981303" y="0"/>
                </a:cubicBezTo>
                <a:cubicBezTo>
                  <a:pt x="4187644" y="-21079"/>
                  <a:pt x="4296907" y="60779"/>
                  <a:pt x="4529928" y="0"/>
                </a:cubicBezTo>
                <a:cubicBezTo>
                  <a:pt x="4529517" y="9663"/>
                  <a:pt x="4530314" y="13540"/>
                  <a:pt x="4529928" y="19522"/>
                </a:cubicBezTo>
                <a:cubicBezTo>
                  <a:pt x="4386914" y="2402"/>
                  <a:pt x="4318983" y="13670"/>
                  <a:pt x="4162500" y="19522"/>
                </a:cubicBezTo>
                <a:cubicBezTo>
                  <a:pt x="4024706" y="43733"/>
                  <a:pt x="3912857" y="11543"/>
                  <a:pt x="3749773" y="19522"/>
                </a:cubicBezTo>
                <a:cubicBezTo>
                  <a:pt x="3607136" y="50510"/>
                  <a:pt x="3370939" y="-33150"/>
                  <a:pt x="3201149" y="19522"/>
                </a:cubicBezTo>
                <a:cubicBezTo>
                  <a:pt x="3002675" y="47956"/>
                  <a:pt x="2881084" y="1022"/>
                  <a:pt x="2607225" y="19522"/>
                </a:cubicBezTo>
                <a:cubicBezTo>
                  <a:pt x="2348445" y="33561"/>
                  <a:pt x="2369871" y="16276"/>
                  <a:pt x="2149199" y="19522"/>
                </a:cubicBezTo>
                <a:cubicBezTo>
                  <a:pt x="1908822" y="29221"/>
                  <a:pt x="1803330" y="72566"/>
                  <a:pt x="1555275" y="19522"/>
                </a:cubicBezTo>
                <a:cubicBezTo>
                  <a:pt x="1305325" y="-12099"/>
                  <a:pt x="1327916" y="21264"/>
                  <a:pt x="1142548" y="19522"/>
                </a:cubicBezTo>
                <a:cubicBezTo>
                  <a:pt x="975798" y="26593"/>
                  <a:pt x="885402" y="7492"/>
                  <a:pt x="775121" y="19522"/>
                </a:cubicBezTo>
                <a:cubicBezTo>
                  <a:pt x="635726" y="48808"/>
                  <a:pt x="226097" y="21645"/>
                  <a:pt x="0" y="19522"/>
                </a:cubicBezTo>
                <a:cubicBezTo>
                  <a:pt x="407" y="13328"/>
                  <a:pt x="853" y="6026"/>
                  <a:pt x="0" y="0"/>
                </a:cubicBezTo>
                <a:close/>
              </a:path>
              <a:path w="4529928" h="19522" stroke="0" extrusionOk="0">
                <a:moveTo>
                  <a:pt x="0" y="0"/>
                </a:moveTo>
                <a:cubicBezTo>
                  <a:pt x="133853" y="21003"/>
                  <a:pt x="268883" y="-35087"/>
                  <a:pt x="458025" y="0"/>
                </a:cubicBezTo>
                <a:cubicBezTo>
                  <a:pt x="664335" y="14324"/>
                  <a:pt x="730122" y="-16605"/>
                  <a:pt x="825453" y="0"/>
                </a:cubicBezTo>
                <a:cubicBezTo>
                  <a:pt x="933903" y="8135"/>
                  <a:pt x="1160872" y="-24346"/>
                  <a:pt x="1419377" y="0"/>
                </a:cubicBezTo>
                <a:cubicBezTo>
                  <a:pt x="1677886" y="26108"/>
                  <a:pt x="1671563" y="-25832"/>
                  <a:pt x="1877403" y="0"/>
                </a:cubicBezTo>
                <a:cubicBezTo>
                  <a:pt x="2080712" y="22594"/>
                  <a:pt x="2198704" y="-1430"/>
                  <a:pt x="2335429" y="0"/>
                </a:cubicBezTo>
                <a:cubicBezTo>
                  <a:pt x="2434258" y="12870"/>
                  <a:pt x="2672512" y="-31842"/>
                  <a:pt x="2929353" y="0"/>
                </a:cubicBezTo>
                <a:cubicBezTo>
                  <a:pt x="3180927" y="-15943"/>
                  <a:pt x="3188507" y="15785"/>
                  <a:pt x="3342080" y="0"/>
                </a:cubicBezTo>
                <a:cubicBezTo>
                  <a:pt x="3481849" y="-25101"/>
                  <a:pt x="3780335" y="16457"/>
                  <a:pt x="3936003" y="0"/>
                </a:cubicBezTo>
                <a:cubicBezTo>
                  <a:pt x="4067070" y="-18908"/>
                  <a:pt x="4313798" y="18205"/>
                  <a:pt x="4529928" y="0"/>
                </a:cubicBezTo>
                <a:cubicBezTo>
                  <a:pt x="4528791" y="6858"/>
                  <a:pt x="4530592" y="9566"/>
                  <a:pt x="4529928" y="19522"/>
                </a:cubicBezTo>
                <a:cubicBezTo>
                  <a:pt x="4297266" y="27182"/>
                  <a:pt x="4153329" y="54653"/>
                  <a:pt x="4026603" y="19522"/>
                </a:cubicBezTo>
                <a:cubicBezTo>
                  <a:pt x="3876194" y="8856"/>
                  <a:pt x="3761140" y="57950"/>
                  <a:pt x="3568576" y="19522"/>
                </a:cubicBezTo>
                <a:cubicBezTo>
                  <a:pt x="3338863" y="1201"/>
                  <a:pt x="3174016" y="-20050"/>
                  <a:pt x="2974653" y="19522"/>
                </a:cubicBezTo>
                <a:cubicBezTo>
                  <a:pt x="2790455" y="-17345"/>
                  <a:pt x="2624040" y="-3879"/>
                  <a:pt x="2380728" y="19522"/>
                </a:cubicBezTo>
                <a:cubicBezTo>
                  <a:pt x="2178435" y="5566"/>
                  <a:pt x="2078378" y="11256"/>
                  <a:pt x="1968002" y="19522"/>
                </a:cubicBezTo>
                <a:cubicBezTo>
                  <a:pt x="1872280" y="56602"/>
                  <a:pt x="1646962" y="-466"/>
                  <a:pt x="1464676" y="19522"/>
                </a:cubicBezTo>
                <a:cubicBezTo>
                  <a:pt x="1310131" y="34424"/>
                  <a:pt x="1069229" y="40223"/>
                  <a:pt x="870753" y="19522"/>
                </a:cubicBezTo>
                <a:cubicBezTo>
                  <a:pt x="662777" y="-7702"/>
                  <a:pt x="368644" y="64831"/>
                  <a:pt x="0" y="19522"/>
                </a:cubicBezTo>
                <a:cubicBezTo>
                  <a:pt x="-520" y="14805"/>
                  <a:pt x="524" y="4523"/>
                  <a:pt x="0" y="0"/>
                </a:cubicBezTo>
                <a:close/>
              </a:path>
              <a:path w="4529928" h="19522" fill="none" stroke="0" extrusionOk="0">
                <a:moveTo>
                  <a:pt x="0" y="0"/>
                </a:moveTo>
                <a:cubicBezTo>
                  <a:pt x="115652" y="-21781"/>
                  <a:pt x="251795" y="6772"/>
                  <a:pt x="412726" y="0"/>
                </a:cubicBezTo>
                <a:cubicBezTo>
                  <a:pt x="563855" y="7358"/>
                  <a:pt x="739134" y="11250"/>
                  <a:pt x="870753" y="0"/>
                </a:cubicBezTo>
                <a:cubicBezTo>
                  <a:pt x="966574" y="6865"/>
                  <a:pt x="1173871" y="5929"/>
                  <a:pt x="1283479" y="0"/>
                </a:cubicBezTo>
                <a:cubicBezTo>
                  <a:pt x="1373943" y="1916"/>
                  <a:pt x="1626187" y="31082"/>
                  <a:pt x="1832104" y="0"/>
                </a:cubicBezTo>
                <a:cubicBezTo>
                  <a:pt x="2075289" y="-20025"/>
                  <a:pt x="2211620" y="-13683"/>
                  <a:pt x="2335429" y="0"/>
                </a:cubicBezTo>
                <a:cubicBezTo>
                  <a:pt x="2451609" y="-6352"/>
                  <a:pt x="2686629" y="4350"/>
                  <a:pt x="2838755" y="0"/>
                </a:cubicBezTo>
                <a:cubicBezTo>
                  <a:pt x="2983219" y="-35007"/>
                  <a:pt x="3261049" y="29761"/>
                  <a:pt x="3432678" y="0"/>
                </a:cubicBezTo>
                <a:cubicBezTo>
                  <a:pt x="3627160" y="-369"/>
                  <a:pt x="3810926" y="18187"/>
                  <a:pt x="3981303" y="0"/>
                </a:cubicBezTo>
                <a:cubicBezTo>
                  <a:pt x="4139956" y="-19323"/>
                  <a:pt x="4317705" y="34580"/>
                  <a:pt x="4529928" y="0"/>
                </a:cubicBezTo>
                <a:cubicBezTo>
                  <a:pt x="4529792" y="10581"/>
                  <a:pt x="4530647" y="14921"/>
                  <a:pt x="4529928" y="19522"/>
                </a:cubicBezTo>
                <a:cubicBezTo>
                  <a:pt x="4386409" y="12955"/>
                  <a:pt x="4315626" y="10677"/>
                  <a:pt x="4162500" y="19522"/>
                </a:cubicBezTo>
                <a:cubicBezTo>
                  <a:pt x="4027830" y="17608"/>
                  <a:pt x="3913028" y="-2928"/>
                  <a:pt x="3749773" y="19522"/>
                </a:cubicBezTo>
                <a:cubicBezTo>
                  <a:pt x="3566949" y="35729"/>
                  <a:pt x="3380527" y="-11891"/>
                  <a:pt x="3201149" y="19522"/>
                </a:cubicBezTo>
                <a:cubicBezTo>
                  <a:pt x="3004439" y="41635"/>
                  <a:pt x="2858015" y="-29657"/>
                  <a:pt x="2607225" y="19522"/>
                </a:cubicBezTo>
                <a:cubicBezTo>
                  <a:pt x="2342514" y="38182"/>
                  <a:pt x="2369640" y="19258"/>
                  <a:pt x="2149199" y="19522"/>
                </a:cubicBezTo>
                <a:cubicBezTo>
                  <a:pt x="1911669" y="48616"/>
                  <a:pt x="1815474" y="57316"/>
                  <a:pt x="1555275" y="19522"/>
                </a:cubicBezTo>
                <a:cubicBezTo>
                  <a:pt x="1308680" y="-2220"/>
                  <a:pt x="1329642" y="23217"/>
                  <a:pt x="1142548" y="19522"/>
                </a:cubicBezTo>
                <a:cubicBezTo>
                  <a:pt x="954803" y="24633"/>
                  <a:pt x="852793" y="6468"/>
                  <a:pt x="775121" y="19522"/>
                </a:cubicBezTo>
                <a:cubicBezTo>
                  <a:pt x="696069" y="71152"/>
                  <a:pt x="205051" y="61660"/>
                  <a:pt x="0" y="19522"/>
                </a:cubicBezTo>
                <a:cubicBezTo>
                  <a:pt x="514" y="13150"/>
                  <a:pt x="-271" y="6356"/>
                  <a:pt x="0" y="0"/>
                </a:cubicBezTo>
                <a:close/>
              </a:path>
            </a:pathLst>
          </a:custGeom>
          <a:solidFill>
            <a:srgbClr val="F6861E"/>
          </a:solidFill>
          <a:ln w="38100" cap="rnd">
            <a:solidFill>
              <a:srgbClr val="F6861E"/>
            </a:solidFill>
            <a:round/>
            <a:extLst>
              <a:ext uri="{C807C97D-BFC1-408E-A445-0C87EB9F89A2}">
                <ask:lineSketchStyleProps xmlns:ask="http://schemas.microsoft.com/office/drawing/2018/sketchyshapes" sd="1219033472">
                  <a:custGeom>
                    <a:avLst/>
                    <a:gdLst>
                      <a:gd name="connsiteX0" fmla="*/ 0 w 6039904"/>
                      <a:gd name="connsiteY0" fmla="*/ 0 h 26029"/>
                      <a:gd name="connsiteX1" fmla="*/ 550302 w 6039904"/>
                      <a:gd name="connsiteY1" fmla="*/ 0 h 26029"/>
                      <a:gd name="connsiteX2" fmla="*/ 1161004 w 6039904"/>
                      <a:gd name="connsiteY2" fmla="*/ 0 h 26029"/>
                      <a:gd name="connsiteX3" fmla="*/ 1711306 w 6039904"/>
                      <a:gd name="connsiteY3" fmla="*/ 0 h 26029"/>
                      <a:gd name="connsiteX4" fmla="*/ 2442806 w 6039904"/>
                      <a:gd name="connsiteY4" fmla="*/ 0 h 26029"/>
                      <a:gd name="connsiteX5" fmla="*/ 3113906 w 6039904"/>
                      <a:gd name="connsiteY5" fmla="*/ 0 h 26029"/>
                      <a:gd name="connsiteX6" fmla="*/ 3785007 w 6039904"/>
                      <a:gd name="connsiteY6" fmla="*/ 0 h 26029"/>
                      <a:gd name="connsiteX7" fmla="*/ 4576905 w 6039904"/>
                      <a:gd name="connsiteY7" fmla="*/ 0 h 26029"/>
                      <a:gd name="connsiteX8" fmla="*/ 5308405 w 6039904"/>
                      <a:gd name="connsiteY8" fmla="*/ 0 h 26029"/>
                      <a:gd name="connsiteX9" fmla="*/ 6039904 w 6039904"/>
                      <a:gd name="connsiteY9" fmla="*/ 0 h 26029"/>
                      <a:gd name="connsiteX10" fmla="*/ 6039904 w 6039904"/>
                      <a:gd name="connsiteY10" fmla="*/ 26029 h 26029"/>
                      <a:gd name="connsiteX11" fmla="*/ 5550001 w 6039904"/>
                      <a:gd name="connsiteY11" fmla="*/ 26029 h 26029"/>
                      <a:gd name="connsiteX12" fmla="*/ 4999698 w 6039904"/>
                      <a:gd name="connsiteY12" fmla="*/ 26029 h 26029"/>
                      <a:gd name="connsiteX13" fmla="*/ 4268199 w 6039904"/>
                      <a:gd name="connsiteY13" fmla="*/ 26029 h 26029"/>
                      <a:gd name="connsiteX14" fmla="*/ 3476300 w 6039904"/>
                      <a:gd name="connsiteY14" fmla="*/ 26029 h 26029"/>
                      <a:gd name="connsiteX15" fmla="*/ 2865599 w 6039904"/>
                      <a:gd name="connsiteY15" fmla="*/ 26029 h 26029"/>
                      <a:gd name="connsiteX16" fmla="*/ 2073700 w 6039904"/>
                      <a:gd name="connsiteY16" fmla="*/ 26029 h 26029"/>
                      <a:gd name="connsiteX17" fmla="*/ 1523398 w 6039904"/>
                      <a:gd name="connsiteY17" fmla="*/ 26029 h 26029"/>
                      <a:gd name="connsiteX18" fmla="*/ 1033495 w 6039904"/>
                      <a:gd name="connsiteY18" fmla="*/ 26029 h 26029"/>
                      <a:gd name="connsiteX19" fmla="*/ 0 w 6039904"/>
                      <a:gd name="connsiteY19" fmla="*/ 26029 h 26029"/>
                      <a:gd name="connsiteX20" fmla="*/ 0 w 6039904"/>
                      <a:gd name="connsiteY20" fmla="*/ 0 h 26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039904" h="26029" fill="none" extrusionOk="0">
                        <a:moveTo>
                          <a:pt x="0" y="0"/>
                        </a:moveTo>
                        <a:cubicBezTo>
                          <a:pt x="158960" y="-26105"/>
                          <a:pt x="372583" y="-4803"/>
                          <a:pt x="550302" y="0"/>
                        </a:cubicBezTo>
                        <a:cubicBezTo>
                          <a:pt x="728021" y="4803"/>
                          <a:pt x="1009281" y="14244"/>
                          <a:pt x="1161004" y="0"/>
                        </a:cubicBezTo>
                        <a:cubicBezTo>
                          <a:pt x="1312727" y="-14244"/>
                          <a:pt x="1569183" y="-14321"/>
                          <a:pt x="1711306" y="0"/>
                        </a:cubicBezTo>
                        <a:cubicBezTo>
                          <a:pt x="1853429" y="14321"/>
                          <a:pt x="2143612" y="29671"/>
                          <a:pt x="2442806" y="0"/>
                        </a:cubicBezTo>
                        <a:cubicBezTo>
                          <a:pt x="2742000" y="-29671"/>
                          <a:pt x="2937451" y="5169"/>
                          <a:pt x="3113906" y="0"/>
                        </a:cubicBezTo>
                        <a:cubicBezTo>
                          <a:pt x="3290361" y="-5169"/>
                          <a:pt x="3587570" y="719"/>
                          <a:pt x="3785007" y="0"/>
                        </a:cubicBezTo>
                        <a:cubicBezTo>
                          <a:pt x="3982444" y="-719"/>
                          <a:pt x="4359419" y="23905"/>
                          <a:pt x="4576905" y="0"/>
                        </a:cubicBezTo>
                        <a:cubicBezTo>
                          <a:pt x="4794391" y="-23905"/>
                          <a:pt x="5068336" y="21149"/>
                          <a:pt x="5308405" y="0"/>
                        </a:cubicBezTo>
                        <a:cubicBezTo>
                          <a:pt x="5548474" y="-21149"/>
                          <a:pt x="5741845" y="33762"/>
                          <a:pt x="6039904" y="0"/>
                        </a:cubicBezTo>
                        <a:cubicBezTo>
                          <a:pt x="6038793" y="12723"/>
                          <a:pt x="6040809" y="19323"/>
                          <a:pt x="6039904" y="26029"/>
                        </a:cubicBezTo>
                        <a:cubicBezTo>
                          <a:pt x="5839205" y="2885"/>
                          <a:pt x="5750740" y="10038"/>
                          <a:pt x="5550001" y="26029"/>
                        </a:cubicBezTo>
                        <a:cubicBezTo>
                          <a:pt x="5349262" y="42020"/>
                          <a:pt x="5214594" y="9159"/>
                          <a:pt x="4999698" y="26029"/>
                        </a:cubicBezTo>
                        <a:cubicBezTo>
                          <a:pt x="4784802" y="42899"/>
                          <a:pt x="4524750" y="-3862"/>
                          <a:pt x="4268199" y="26029"/>
                        </a:cubicBezTo>
                        <a:cubicBezTo>
                          <a:pt x="4011648" y="55920"/>
                          <a:pt x="3829431" y="-1333"/>
                          <a:pt x="3476300" y="26029"/>
                        </a:cubicBezTo>
                        <a:cubicBezTo>
                          <a:pt x="3123169" y="53391"/>
                          <a:pt x="3161430" y="24563"/>
                          <a:pt x="2865599" y="26029"/>
                        </a:cubicBezTo>
                        <a:cubicBezTo>
                          <a:pt x="2569768" y="27495"/>
                          <a:pt x="2402170" y="62702"/>
                          <a:pt x="2073700" y="26029"/>
                        </a:cubicBezTo>
                        <a:cubicBezTo>
                          <a:pt x="1745230" y="-10644"/>
                          <a:pt x="1762436" y="37136"/>
                          <a:pt x="1523398" y="26029"/>
                        </a:cubicBezTo>
                        <a:cubicBezTo>
                          <a:pt x="1284360" y="14922"/>
                          <a:pt x="1164146" y="7180"/>
                          <a:pt x="1033495" y="26029"/>
                        </a:cubicBezTo>
                        <a:cubicBezTo>
                          <a:pt x="902844" y="44878"/>
                          <a:pt x="302569" y="66832"/>
                          <a:pt x="0" y="26029"/>
                        </a:cubicBezTo>
                        <a:cubicBezTo>
                          <a:pt x="413" y="19094"/>
                          <a:pt x="965" y="8550"/>
                          <a:pt x="0" y="0"/>
                        </a:cubicBezTo>
                        <a:close/>
                      </a:path>
                      <a:path w="6039904" h="26029" stroke="0" extrusionOk="0">
                        <a:moveTo>
                          <a:pt x="0" y="0"/>
                        </a:moveTo>
                        <a:cubicBezTo>
                          <a:pt x="201832" y="26180"/>
                          <a:pt x="345950" y="-27225"/>
                          <a:pt x="610701" y="0"/>
                        </a:cubicBezTo>
                        <a:cubicBezTo>
                          <a:pt x="875452" y="27225"/>
                          <a:pt x="958624" y="-20984"/>
                          <a:pt x="1100605" y="0"/>
                        </a:cubicBezTo>
                        <a:cubicBezTo>
                          <a:pt x="1242586" y="20984"/>
                          <a:pt x="1545867" y="-25090"/>
                          <a:pt x="1892503" y="0"/>
                        </a:cubicBezTo>
                        <a:cubicBezTo>
                          <a:pt x="2239139" y="25090"/>
                          <a:pt x="2234757" y="-28007"/>
                          <a:pt x="2503205" y="0"/>
                        </a:cubicBezTo>
                        <a:cubicBezTo>
                          <a:pt x="2771653" y="28007"/>
                          <a:pt x="2966289" y="-11602"/>
                          <a:pt x="3113906" y="0"/>
                        </a:cubicBezTo>
                        <a:cubicBezTo>
                          <a:pt x="3261523" y="11602"/>
                          <a:pt x="3564668" y="23373"/>
                          <a:pt x="3905805" y="0"/>
                        </a:cubicBezTo>
                        <a:cubicBezTo>
                          <a:pt x="4246942" y="-23373"/>
                          <a:pt x="4251575" y="17539"/>
                          <a:pt x="4456107" y="0"/>
                        </a:cubicBezTo>
                        <a:cubicBezTo>
                          <a:pt x="4660639" y="-17539"/>
                          <a:pt x="5012753" y="19430"/>
                          <a:pt x="5248005" y="0"/>
                        </a:cubicBezTo>
                        <a:cubicBezTo>
                          <a:pt x="5483257" y="-19430"/>
                          <a:pt x="5760534" y="20418"/>
                          <a:pt x="6039904" y="0"/>
                        </a:cubicBezTo>
                        <a:cubicBezTo>
                          <a:pt x="6038880" y="9716"/>
                          <a:pt x="6040728" y="13525"/>
                          <a:pt x="6039904" y="26029"/>
                        </a:cubicBezTo>
                        <a:cubicBezTo>
                          <a:pt x="5749553" y="7393"/>
                          <a:pt x="5548869" y="45170"/>
                          <a:pt x="5368804" y="26029"/>
                        </a:cubicBezTo>
                        <a:cubicBezTo>
                          <a:pt x="5188739" y="6888"/>
                          <a:pt x="5001072" y="39468"/>
                          <a:pt x="4758102" y="26029"/>
                        </a:cubicBezTo>
                        <a:cubicBezTo>
                          <a:pt x="4515132" y="12590"/>
                          <a:pt x="4234294" y="32123"/>
                          <a:pt x="3966204" y="26029"/>
                        </a:cubicBezTo>
                        <a:cubicBezTo>
                          <a:pt x="3698114" y="19935"/>
                          <a:pt x="3464173" y="30761"/>
                          <a:pt x="3174305" y="26029"/>
                        </a:cubicBezTo>
                        <a:cubicBezTo>
                          <a:pt x="2884437" y="21297"/>
                          <a:pt x="2760097" y="24376"/>
                          <a:pt x="2624003" y="26029"/>
                        </a:cubicBezTo>
                        <a:cubicBezTo>
                          <a:pt x="2487909" y="27682"/>
                          <a:pt x="2186875" y="7875"/>
                          <a:pt x="1952902" y="26029"/>
                        </a:cubicBezTo>
                        <a:cubicBezTo>
                          <a:pt x="1718929" y="44183"/>
                          <a:pt x="1426446" y="63629"/>
                          <a:pt x="1161004" y="26029"/>
                        </a:cubicBezTo>
                        <a:cubicBezTo>
                          <a:pt x="895562" y="-11571"/>
                          <a:pt x="470298" y="60570"/>
                          <a:pt x="0" y="26029"/>
                        </a:cubicBezTo>
                        <a:cubicBezTo>
                          <a:pt x="-467" y="19191"/>
                          <a:pt x="188" y="6211"/>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732">
              <a:defRPr/>
            </a:pPr>
            <a:endParaRPr lang="en-US" sz="1350">
              <a:solidFill>
                <a:prstClr val="white"/>
              </a:solidFill>
              <a:latin typeface="Calibri" panose="020F0502020204030204"/>
            </a:endParaRPr>
          </a:p>
        </p:txBody>
      </p:sp>
    </p:spTree>
    <p:extLst>
      <p:ext uri="{BB962C8B-B14F-4D97-AF65-F5344CB8AC3E}">
        <p14:creationId xmlns:p14="http://schemas.microsoft.com/office/powerpoint/2010/main" val="33925032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0f488380-630a-4f55-a077-a19445e3f360}" enabled="1" method="Standard" siteId="{b6e377cf-9db3-46cb-91a2-fad9605bb15c}" contentBits="0" removed="0"/>
</clbl:labelList>
</file>

<file path=docProps/app.xml><?xml version="1.0" encoding="utf-8"?>
<Properties xmlns="http://schemas.openxmlformats.org/officeDocument/2006/extended-properties" xmlns:vt="http://schemas.openxmlformats.org/officeDocument/2006/docPropsVTypes">
  <Template>Office Theme</Template>
  <TotalTime>4270</TotalTime>
  <Words>2089</Words>
  <Application>Microsoft Macintosh PowerPoint</Application>
  <PresentationFormat>On-screen Show (16:9)</PresentationFormat>
  <Paragraphs>258</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Aptos Display</vt:lpstr>
      <vt:lpstr>Arial</vt:lpstr>
      <vt:lpstr>Calibri</vt:lpstr>
      <vt:lpstr>Work Sans</vt:lpstr>
      <vt:lpstr>Work Sans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Chenoa Pettrup</dc:creator>
  <cp:lastModifiedBy>Moises Sacal Bonequi</cp:lastModifiedBy>
  <cp:revision>20</cp:revision>
  <dcterms:created xsi:type="dcterms:W3CDTF">2025-07-15T05:59:41Z</dcterms:created>
  <dcterms:modified xsi:type="dcterms:W3CDTF">2025-11-24T03:29:14Z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f488380-630a-4f55-a077-a19445e3f360_Enabled">
    <vt:lpwstr>true</vt:lpwstr>
  </property>
  <property fmtid="{D5CDD505-2E9C-101B-9397-08002B2CF9AE}" pid="3" name="MSIP_Label_0f488380-630a-4f55-a077-a19445e3f360_SetDate">
    <vt:lpwstr>2025-07-15T06:01:18Z</vt:lpwstr>
  </property>
  <property fmtid="{D5CDD505-2E9C-101B-9397-08002B2CF9AE}" pid="4" name="MSIP_Label_0f488380-630a-4f55-a077-a19445e3f360_Method">
    <vt:lpwstr>Standard</vt:lpwstr>
  </property>
  <property fmtid="{D5CDD505-2E9C-101B-9397-08002B2CF9AE}" pid="5" name="MSIP_Label_0f488380-630a-4f55-a077-a19445e3f360_Name">
    <vt:lpwstr>OFFICIAL - INTERNAL</vt:lpwstr>
  </property>
  <property fmtid="{D5CDD505-2E9C-101B-9397-08002B2CF9AE}" pid="6" name="MSIP_Label_0f488380-630a-4f55-a077-a19445e3f360_SiteId">
    <vt:lpwstr>b6e377cf-9db3-46cb-91a2-fad9605bb15c</vt:lpwstr>
  </property>
  <property fmtid="{D5CDD505-2E9C-101B-9397-08002B2CF9AE}" pid="7" name="MSIP_Label_0f488380-630a-4f55-a077-a19445e3f360_ActionId">
    <vt:lpwstr>31f7837a-5c82-4a49-b431-f8e669149381</vt:lpwstr>
  </property>
  <property fmtid="{D5CDD505-2E9C-101B-9397-08002B2CF9AE}" pid="8" name="MSIP_Label_0f488380-630a-4f55-a077-a19445e3f360_ContentBits">
    <vt:lpwstr>0</vt:lpwstr>
  </property>
  <property fmtid="{D5CDD505-2E9C-101B-9397-08002B2CF9AE}" pid="9" name="MSIP_Label_0f488380-630a-4f55-a077-a19445e3f360_Tag">
    <vt:lpwstr>50, 3, 0, 1</vt:lpwstr>
  </property>
</Properties>
</file>

<file path=docProps/thumbnail.jpeg>
</file>